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28"/>
  </p:notesMasterIdLst>
  <p:sldIdLst>
    <p:sldId id="791" r:id="rId2"/>
    <p:sldId id="996" r:id="rId3"/>
    <p:sldId id="999" r:id="rId4"/>
    <p:sldId id="1010" r:id="rId5"/>
    <p:sldId id="1011" r:id="rId6"/>
    <p:sldId id="1012" r:id="rId7"/>
    <p:sldId id="1013" r:id="rId8"/>
    <p:sldId id="1014" r:id="rId9"/>
    <p:sldId id="1015" r:id="rId10"/>
    <p:sldId id="1016" r:id="rId11"/>
    <p:sldId id="1017" r:id="rId12"/>
    <p:sldId id="1018" r:id="rId13"/>
    <p:sldId id="1019" r:id="rId14"/>
    <p:sldId id="1372" r:id="rId15"/>
    <p:sldId id="1020" r:id="rId16"/>
    <p:sldId id="1023" r:id="rId17"/>
    <p:sldId id="1024" r:id="rId18"/>
    <p:sldId id="1025" r:id="rId19"/>
    <p:sldId id="1026" r:id="rId20"/>
    <p:sldId id="1027" r:id="rId21"/>
    <p:sldId id="1055" r:id="rId22"/>
    <p:sldId id="1028" r:id="rId23"/>
    <p:sldId id="1029" r:id="rId24"/>
    <p:sldId id="1030" r:id="rId25"/>
    <p:sldId id="1031" r:id="rId26"/>
    <p:sldId id="1032" r:id="rId27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/>
  <p:cmAuthor id="2" name="Bob Vachon" initials="BV" lastIdx="24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DCBA5"/>
    <a:srgbClr val="E8F5FD"/>
    <a:srgbClr val="E9E7E8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937" autoAdjust="0"/>
    <p:restoredTop sz="99285" autoAdjust="0"/>
  </p:normalViewPr>
  <p:slideViewPr>
    <p:cSldViewPr snapToGrid="0" showGuides="1">
      <p:cViewPr varScale="1">
        <p:scale>
          <a:sx n="101" d="100"/>
          <a:sy n="101" d="100"/>
        </p:scale>
        <p:origin x="692" y="68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pPr/>
              <a:t>3/15/2023</a:t>
            </a:fld>
            <a:endParaRPr lang="es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1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dirty="0">
                <a:latin typeface="Arial" charset="0"/>
              </a:rPr>
              <a:t>Capítulo 3: Routing dinámico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867733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10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</a:t>
            </a:r>
            <a:r>
              <a:rPr lang="es-ES"/>
              <a:t> </a:t>
            </a:r>
            <a:r>
              <a:rPr lang="es-ES" sz="1200" b="0" dirty="0"/>
              <a:t>– Configuración de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8.2.2.1 – Habilitación de interfaces en OSPF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26144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11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</a:t>
            </a:r>
            <a:r>
              <a:rPr lang="es-ES"/>
              <a:t> </a:t>
            </a:r>
            <a:r>
              <a:rPr lang="es-ES" sz="1200" b="0" dirty="0"/>
              <a:t>– Configuración de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8.2.2.2 – Máscara de comodín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934751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12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</a:t>
            </a:r>
            <a:r>
              <a:rPr lang="es-ES"/>
              <a:t> </a:t>
            </a:r>
            <a:r>
              <a:rPr lang="es-ES" sz="1200" b="0" dirty="0"/>
              <a:t>– Configuración de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8.2.2.3 – Comando </a:t>
            </a:r>
            <a:r>
              <a:rPr lang="es-ES" sz="1200" b="1" dirty="0"/>
              <a:t>network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43341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13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</a:t>
            </a:r>
            <a:r>
              <a:rPr lang="es-ES"/>
              <a:t> </a:t>
            </a:r>
            <a:r>
              <a:rPr lang="es-ES" sz="1200" b="0" dirty="0"/>
              <a:t>– Configuración de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8.2.2.4 – Interfaz pasiva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20750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14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</a:t>
            </a:r>
            <a:r>
              <a:rPr lang="es-ES"/>
              <a:t> </a:t>
            </a:r>
            <a:r>
              <a:rPr lang="es-ES" sz="1200" b="0" dirty="0"/>
              <a:t>– Configuración de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8.2.2.4 – Interfaz pasiva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0960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15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</a:t>
            </a:r>
            <a:r>
              <a:rPr lang="es-ES"/>
              <a:t> </a:t>
            </a:r>
            <a:r>
              <a:rPr lang="es-ES" sz="1200" b="0" dirty="0"/>
              <a:t>– Configuración de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8.2.2.5 – Configurar interfaces pasivas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45908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16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8.2.3</a:t>
            </a:r>
            <a:r>
              <a:rPr lang="es-ES"/>
              <a:t> </a:t>
            </a:r>
            <a:r>
              <a:rPr lang="es-ES" sz="1200" b="0" dirty="0"/>
              <a:t>– Costo de OSPF</a:t>
            </a:r>
          </a:p>
          <a:p>
            <a:pPr>
              <a:buFontTx/>
              <a:buNone/>
            </a:pPr>
            <a:r>
              <a:rPr lang="es-ES" sz="1200" b="0" dirty="0"/>
              <a:t>8.2.3.2 – Costos acumulados de OSPF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86377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17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8.2.3</a:t>
            </a:r>
            <a:r>
              <a:rPr lang="es-ES"/>
              <a:t> </a:t>
            </a:r>
            <a:r>
              <a:rPr lang="es-ES" sz="1200" b="0" dirty="0"/>
              <a:t>– Costo de OSPF</a:t>
            </a:r>
          </a:p>
          <a:p>
            <a:pPr>
              <a:buFontTx/>
              <a:buNone/>
            </a:pPr>
            <a:r>
              <a:rPr lang="es-ES" sz="1200" b="0" dirty="0"/>
              <a:t>8.2.3.3 – Ajuste del ancho de banda de referencia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890884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18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8.2.3</a:t>
            </a:r>
            <a:r>
              <a:rPr lang="es-ES"/>
              <a:t> </a:t>
            </a:r>
            <a:r>
              <a:rPr lang="es-ES" sz="1200" b="0" dirty="0"/>
              <a:t>– Costo de OSPF</a:t>
            </a:r>
          </a:p>
          <a:p>
            <a:pPr>
              <a:buFontTx/>
              <a:buNone/>
            </a:pPr>
            <a:r>
              <a:rPr lang="es-ES" sz="1200" b="0" dirty="0"/>
              <a:t>8.2.3.3 (Cont.) – Ajuste del ancho de banda de referencia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892918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19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8.2.3</a:t>
            </a:r>
            <a:r>
              <a:rPr lang="es-ES"/>
              <a:t> </a:t>
            </a:r>
            <a:r>
              <a:rPr lang="es-ES" sz="1200" b="0" dirty="0"/>
              <a:t>– Costo de OSPF</a:t>
            </a:r>
          </a:p>
          <a:p>
            <a:pPr>
              <a:buFontTx/>
              <a:buNone/>
            </a:pPr>
            <a:r>
              <a:rPr lang="es-ES" sz="1200" b="0" dirty="0"/>
              <a:t>8.2.3.3 (Cont.) – Ajuste del ancho de banda de referencia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3148976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8.1 – </a:t>
            </a:r>
            <a:r>
              <a:rPr lang="es-ES" sz="1200" b="0" dirty="0"/>
              <a:t>Características de OSPF</a:t>
            </a:r>
            <a:endParaRPr lang="es-ES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8.1.1 Abrir primero la ruta más corta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8.1.1.2 – Características de OSPF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30846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20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8.2.3</a:t>
            </a:r>
            <a:r>
              <a:rPr lang="es-ES"/>
              <a:t> </a:t>
            </a:r>
            <a:r>
              <a:rPr lang="es-ES" sz="1200" b="0" dirty="0"/>
              <a:t>– Costo de OSPF</a:t>
            </a:r>
          </a:p>
          <a:p>
            <a:pPr>
              <a:buFontTx/>
              <a:buNone/>
            </a:pPr>
            <a:r>
              <a:rPr lang="es-ES" sz="1200" b="0" dirty="0"/>
              <a:t>8.2.3.4 – Ancho de banda de interfaz predeterminado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9138214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21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8.2.3</a:t>
            </a:r>
            <a:r>
              <a:rPr lang="es-ES"/>
              <a:t> </a:t>
            </a:r>
            <a:r>
              <a:rPr lang="es-ES" sz="1200" b="0" dirty="0"/>
              <a:t>– Costo de OSPF</a:t>
            </a:r>
          </a:p>
          <a:p>
            <a:pPr>
              <a:buFontTx/>
              <a:buNone/>
            </a:pPr>
            <a:r>
              <a:rPr lang="es-ES" sz="1200" b="0" dirty="0"/>
              <a:t>8.2.3.5 – Ajuste del ancho de banda de la interfaz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8510837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22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8.2.3</a:t>
            </a:r>
            <a:r>
              <a:rPr lang="es-ES"/>
              <a:t> </a:t>
            </a:r>
            <a:r>
              <a:rPr lang="es-ES" sz="1200" b="0" dirty="0"/>
              <a:t>– Costo de OSPF</a:t>
            </a:r>
          </a:p>
          <a:p>
            <a:pPr>
              <a:buFontTx/>
              <a:buNone/>
            </a:pPr>
            <a:r>
              <a:rPr lang="es-ES" sz="1200" b="0" dirty="0"/>
              <a:t>8.2.3.6 – Configuración manual del costo de OSPF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5757400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23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8.2.4</a:t>
            </a:r>
            <a:r>
              <a:rPr lang="es-ES"/>
              <a:t> </a:t>
            </a:r>
            <a:r>
              <a:rPr lang="es-ES" sz="1200" b="0" dirty="0"/>
              <a:t>– Verificación de OSPF</a:t>
            </a:r>
          </a:p>
          <a:p>
            <a:pPr>
              <a:buFontTx/>
              <a:buNone/>
            </a:pPr>
            <a:r>
              <a:rPr lang="es-ES" sz="1200" b="0" dirty="0"/>
              <a:t>8.2.4.1 – Verificación de vecinos OSPF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30378948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24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8.2.4</a:t>
            </a:r>
            <a:r>
              <a:rPr lang="es-ES"/>
              <a:t> </a:t>
            </a:r>
            <a:r>
              <a:rPr lang="es-ES" sz="1200" b="0" dirty="0"/>
              <a:t>– Verificación de OSPF</a:t>
            </a:r>
          </a:p>
          <a:p>
            <a:pPr>
              <a:buFontTx/>
              <a:buNone/>
            </a:pPr>
            <a:r>
              <a:rPr lang="es-ES" sz="1200" b="0" dirty="0"/>
              <a:t>8.2.4.2 – Verificación de la configuración del protocolo OSPF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6142840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25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8.2.4</a:t>
            </a:r>
            <a:r>
              <a:rPr lang="es-ES"/>
              <a:t> </a:t>
            </a:r>
            <a:r>
              <a:rPr lang="es-ES" sz="1200" b="0" dirty="0"/>
              <a:t>– Verificación de OSPF</a:t>
            </a:r>
          </a:p>
          <a:p>
            <a:pPr>
              <a:buFontTx/>
              <a:buNone/>
            </a:pPr>
            <a:r>
              <a:rPr lang="es-ES" sz="1200" b="0" dirty="0"/>
              <a:t>8.2.4.3 – Verificación de la información del proceso de OSPF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16876457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26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8.2.4</a:t>
            </a:r>
            <a:r>
              <a:rPr lang="es-ES"/>
              <a:t> </a:t>
            </a:r>
            <a:r>
              <a:rPr lang="es-ES" sz="1200" b="0" dirty="0"/>
              <a:t>– Verificación de OSPF</a:t>
            </a:r>
          </a:p>
          <a:p>
            <a:pPr>
              <a:buFontTx/>
              <a:buNone/>
            </a:pPr>
            <a:r>
              <a:rPr lang="es-ES" sz="1200" b="0" dirty="0"/>
              <a:t>8.2.4.4 – Verificación de la configuración de interfaz OSPF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235252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8.1 – </a:t>
            </a:r>
            <a:r>
              <a:rPr lang="es-ES" sz="1200" b="0" dirty="0"/>
              <a:t>Características de OSPF</a:t>
            </a:r>
            <a:endParaRPr lang="es-ES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8.1.1 Abrir primero la ruta más corta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8.1.1.5 – OSPF de área única y multiárea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2553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4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8.2.1 ID del router OSPF</a:t>
            </a:r>
          </a:p>
          <a:p>
            <a:pPr>
              <a:buFontTx/>
              <a:buNone/>
            </a:pPr>
            <a:r>
              <a:rPr lang="es-ES" sz="1200" b="0" dirty="0"/>
              <a:t>8.2.1.1 – Topología de la red OSPF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42367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5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8.2.1 ID del router OSPF</a:t>
            </a:r>
          </a:p>
          <a:p>
            <a:pPr>
              <a:buFontTx/>
              <a:buNone/>
            </a:pPr>
            <a:r>
              <a:rPr lang="es-ES" sz="1200" b="0" dirty="0"/>
              <a:t>8.2.1.2 – Modo de configuración del router OSPF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1144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6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8.2.1 ID del router OSPF</a:t>
            </a:r>
          </a:p>
          <a:p>
            <a:pPr>
              <a:buFontTx/>
              <a:buNone/>
            </a:pPr>
            <a:r>
              <a:rPr lang="es-ES" sz="1200" b="0" dirty="0"/>
              <a:t>8.2.1.3 – ID de router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486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7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8.2.1 ID del router OSPF</a:t>
            </a:r>
          </a:p>
          <a:p>
            <a:pPr>
              <a:buFontTx/>
              <a:buNone/>
            </a:pPr>
            <a:r>
              <a:rPr lang="es-ES" sz="1200" b="0" dirty="0"/>
              <a:t>8.2.1.4 – Configuración de una ID del router OSPF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35311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8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8.2.1 ID del router OSPF</a:t>
            </a:r>
          </a:p>
          <a:p>
            <a:pPr>
              <a:buFontTx/>
              <a:buNone/>
            </a:pPr>
            <a:r>
              <a:rPr lang="es-ES" sz="1200" b="0" dirty="0"/>
              <a:t>8.2.1.5 – Modificación de una ID de router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50330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9</a:t>
            </a:fld>
            <a:endParaRPr lang="es-E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sz="1200" b="0" dirty="0"/>
              <a:t>8.2 – OSPFv2 de área única</a:t>
            </a:r>
          </a:p>
          <a:p>
            <a:pPr>
              <a:buFontTx/>
              <a:buNone/>
            </a:pPr>
            <a:r>
              <a:rPr lang="es-ES" sz="1200" b="0" dirty="0"/>
              <a:t>8.2.1</a:t>
            </a:r>
            <a:r>
              <a:rPr lang="es-ES" dirty="0"/>
              <a:t> </a:t>
            </a:r>
            <a:r>
              <a:rPr lang="es-ES" sz="1200" b="0" dirty="0"/>
              <a:t>– ID del router OSPF</a:t>
            </a:r>
          </a:p>
          <a:p>
            <a:pPr>
              <a:buFontTx/>
              <a:buNone/>
            </a:pPr>
            <a:r>
              <a:rPr lang="es-ES" sz="1200" b="0" dirty="0"/>
              <a:t>8.2.1.6 – Uso de una interfaz de </a:t>
            </a:r>
            <a:r>
              <a:rPr lang="es-ES" sz="1200" b="0" dirty="0" err="1"/>
              <a:t>Loopbackcomo</a:t>
            </a:r>
            <a:r>
              <a:rPr lang="es-ES" sz="1200" b="0" dirty="0"/>
              <a:t> ID del router</a:t>
            </a:r>
            <a:endParaRPr lang="es-ES" b="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73581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‹Nº›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3512"/>
            <a:ext cx="9144000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498976" y="5002897"/>
            <a:ext cx="1922958" cy="14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1593" tIns="30796" rIns="61593" bIns="30796" anchor="b" anchorCtr="1">
            <a:spAutoFit/>
          </a:bodyPr>
          <a:lstStyle/>
          <a:p>
            <a:pPr algn="l" defTabSz="610791">
              <a:lnSpc>
                <a:spcPct val="100000"/>
              </a:lnSpc>
            </a:pPr>
            <a:r>
              <a:rPr lang="es-ES" sz="525" dirty="0">
                <a:solidFill>
                  <a:srgbClr val="D3D3D3"/>
                </a:solidFill>
              </a:rPr>
              <a:t>© 2008 Cisco Systems, Inc. Todos los derechos reservados.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1" y="5002897"/>
            <a:ext cx="1123060" cy="14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1593" tIns="30796" rIns="61593" bIns="30796" anchor="b">
            <a:spAutoFit/>
          </a:bodyPr>
          <a:lstStyle/>
          <a:p>
            <a:pPr algn="l" defTabSz="610791">
              <a:lnSpc>
                <a:spcPct val="100000"/>
              </a:lnSpc>
            </a:pPr>
            <a:r>
              <a:rPr lang="es-ES" sz="525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6" y="5002897"/>
            <a:ext cx="962025" cy="14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1593" tIns="30796" rIns="61593" bIns="30796" anchor="b">
            <a:spAutoFit/>
          </a:bodyPr>
          <a:lstStyle/>
          <a:p>
            <a:pPr algn="l" defTabSz="610791">
              <a:lnSpc>
                <a:spcPct val="100000"/>
              </a:lnSpc>
            </a:pPr>
            <a:r>
              <a:rPr lang="es-ES" sz="525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624284" y="4968271"/>
            <a:ext cx="292704" cy="177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1593" tIns="30796" rIns="61593" bIns="30796" anchor="b">
            <a:spAutoFit/>
          </a:bodyPr>
          <a:lstStyle/>
          <a:p>
            <a:pPr algn="r" defTabSz="610791">
              <a:lnSpc>
                <a:spcPct val="100000"/>
              </a:lnSpc>
            </a:pPr>
            <a:fld id="{7F1BC4EF-034A-F647-AA58-B71D58802FDB}" type="slidenum">
              <a:rPr lang="en-US" sz="750">
                <a:solidFill>
                  <a:srgbClr val="D3D3D3"/>
                </a:solidFill>
              </a:rPr>
              <a:pPr algn="r" defTabSz="610791">
                <a:lnSpc>
                  <a:spcPct val="100000"/>
                </a:lnSpc>
              </a:pPr>
              <a:t>‹Nº›</a:t>
            </a:fld>
            <a:endParaRPr lang="es-ES" sz="750" dirty="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4455319"/>
            <a:ext cx="3354388" cy="355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4" y="89298"/>
            <a:ext cx="1171575" cy="678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1" y="2003822"/>
            <a:ext cx="3768725" cy="622697"/>
          </a:xfrm>
          <a:ln/>
        </p:spPr>
        <p:txBody>
          <a:bodyPr anchor="ctr"/>
          <a:lstStyle>
            <a:lvl1pPr>
              <a:defRPr sz="225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3504010"/>
            <a:ext cx="4103688" cy="494109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15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55114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s-E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6" name="Rectangle 4"/>
          <p:cNvSpPr>
            <a:spLocks noChangeArrowheads="1"/>
          </p:cNvSpPr>
          <p:nvPr userDrawn="1"/>
        </p:nvSpPr>
        <p:spPr bwMode="ltGray">
          <a:xfrm>
            <a:off x="4872537" y="4741653"/>
            <a:ext cx="365298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600" kern="1200" dirty="0">
                <a:solidFill>
                  <a:schemeClr val="accent5">
                    <a:lumMod val="50000"/>
                  </a:schemeClr>
                </a:solidFill>
                <a:latin typeface="+mn-lt"/>
                <a:ea typeface="ＭＳ Ｐゴシック" pitchFamily="34" charset="-128"/>
                <a:cs typeface="+mn-cs"/>
              </a:rPr>
              <a:t>© 2016 Cisco y/o sus filiales. Todos los derechos reservados. Información confidencial de Cisco.</a:t>
            </a:r>
          </a:p>
        </p:txBody>
      </p: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s-E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3" name="Rectangle 4"/>
          <p:cNvSpPr>
            <a:spLocks noChangeArrowheads="1"/>
          </p:cNvSpPr>
          <p:nvPr userDrawn="1"/>
        </p:nvSpPr>
        <p:spPr bwMode="ltGray">
          <a:xfrm>
            <a:off x="4872537" y="4741653"/>
            <a:ext cx="365298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600" dirty="0">
                <a:solidFill>
                  <a:schemeClr val="accent3">
                    <a:lumMod val="85000"/>
                  </a:schemeClr>
                </a:solidFill>
                <a:latin typeface="+mn-lt"/>
              </a:rPr>
              <a:t>© 2016 Cisco y/o sus filiales. Todos los derechos reservados. Información confidencial de Cisco.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  <p:sldLayoutId id="2147484032" r:id="rId15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6862" y="1697831"/>
            <a:ext cx="3636498" cy="1110854"/>
          </a:xfrm>
        </p:spPr>
        <p:txBody>
          <a:bodyPr/>
          <a:lstStyle/>
          <a:p>
            <a:pPr>
              <a:lnSpc>
                <a:spcPts val="2625"/>
              </a:lnSpc>
            </a:pPr>
            <a:r>
              <a:rPr lang="es-ES" sz="2400" dirty="0"/>
              <a:t>Configuración de OSPF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221210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Configuración de OSPFv2 de área única</a:t>
            </a:r>
            <a:br/>
            <a:r>
              <a:rPr lang="es-ES"/>
              <a:t>Habilitación de OSPF en las interfaces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8547316" cy="4181383"/>
          </a:xfrm>
        </p:spPr>
        <p:txBody>
          <a:bodyPr/>
          <a:lstStyle/>
          <a:p>
            <a:r>
              <a:rPr lang="es-ES" dirty="0"/>
              <a:t>Utilice el comando </a:t>
            </a:r>
            <a:r>
              <a:rPr lang="es-ES" altLang="ja-JP" b="1" dirty="0"/>
              <a:t>network</a:t>
            </a:r>
            <a:r>
              <a:rPr lang="es-ES" dirty="0"/>
              <a:t> para especificar qué interfaces participan en el área de OSPFv2.</a:t>
            </a:r>
          </a:p>
          <a:p>
            <a:pPr lvl="1"/>
            <a:r>
              <a:rPr lang="es-ES" dirty="0"/>
              <a:t>(config)# </a:t>
            </a:r>
            <a:r>
              <a:rPr lang="es-ES" altLang="ja-JP" b="1" dirty="0"/>
              <a:t>router ospf</a:t>
            </a:r>
            <a:r>
              <a:rPr lang="es-ES" dirty="0"/>
              <a:t> </a:t>
            </a:r>
            <a:r>
              <a:rPr lang="es-ES" altLang="ja-JP" i="1" dirty="0"/>
              <a:t>x</a:t>
            </a:r>
          </a:p>
          <a:p>
            <a:pPr lvl="1"/>
            <a:r>
              <a:rPr lang="es-ES" dirty="0"/>
              <a:t>(config-router)# </a:t>
            </a:r>
            <a:r>
              <a:rPr lang="es-ES" altLang="ja-JP" b="1" dirty="0"/>
              <a:t>network </a:t>
            </a:r>
            <a:r>
              <a:rPr lang="es-ES" altLang="ja-JP" i="1" dirty="0"/>
              <a:t>x.x.x.x</a:t>
            </a:r>
            <a:r>
              <a:rPr lang="es-ES" dirty="0"/>
              <a:t> </a:t>
            </a:r>
            <a:r>
              <a:rPr lang="es-ES" altLang="ja-JP" i="1" dirty="0"/>
              <a:t>wildcard_mask</a:t>
            </a:r>
            <a:r>
              <a:rPr lang="es-ES" dirty="0"/>
              <a:t> </a:t>
            </a:r>
            <a:r>
              <a:rPr lang="es-ES" altLang="ja-JP" b="1" dirty="0"/>
              <a:t>area </a:t>
            </a:r>
            <a:r>
              <a:rPr lang="es-ES" altLang="ja-JP" i="1" dirty="0"/>
              <a:t>area-id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981" y="2286804"/>
            <a:ext cx="3298266" cy="2507168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104902" y="2254997"/>
            <a:ext cx="2286000" cy="1022888"/>
          </a:xfrm>
          <a:prstGeom prst="wedgeEllipseCallout">
            <a:avLst>
              <a:gd name="adj1" fmla="val 71383"/>
              <a:gd name="adj2" fmla="val -36126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dirty="0">
                <a:solidFill>
                  <a:schemeClr val="bg1"/>
                </a:solidFill>
              </a:rPr>
              <a:t>Si se utiliza una topología de área única, se sugiere utilizar el área 0.</a:t>
            </a:r>
          </a:p>
        </p:txBody>
      </p:sp>
    </p:spTree>
    <p:extLst>
      <p:ext uri="{BB962C8B-B14F-4D97-AF65-F5344CB8AC3E}">
        <p14:creationId xmlns:p14="http://schemas.microsoft.com/office/powerpoint/2010/main" val="3577325225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Configuración de OSPFv2 de área única</a:t>
            </a:r>
            <a:br/>
            <a:r>
              <a:rPr lang="es-ES"/>
              <a:t>Máscara de comodín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8226583" cy="4181383"/>
          </a:xfrm>
        </p:spPr>
        <p:txBody>
          <a:bodyPr/>
          <a:lstStyle/>
          <a:p>
            <a:r>
              <a:rPr lang="es-ES"/>
              <a:t>Para determinar la máscara de comodín, reste la máscara normal de 255.255.255.255.</a:t>
            </a:r>
          </a:p>
          <a:p>
            <a:r>
              <a:rPr lang="es-ES"/>
              <a:t>Un bit de 0 de la </a:t>
            </a:r>
            <a:r>
              <a:rPr lang="en-US"/>
              <a:t>⁪</a:t>
            </a:r>
            <a:r>
              <a:rPr lang="es-ES"/>
              <a:t>máscara de comodín coincide con el bit.</a:t>
            </a:r>
          </a:p>
          <a:p>
            <a:r>
              <a:rPr lang="es-ES"/>
              <a:t>Un bit de 1 de la </a:t>
            </a:r>
            <a:r>
              <a:rPr lang="en-US"/>
              <a:t>⁪</a:t>
            </a:r>
            <a:r>
              <a:rPr lang="es-ES"/>
              <a:t>máscara de comodín ignora el bit.</a:t>
            </a:r>
          </a:p>
          <a:p>
            <a:r>
              <a:rPr lang="es-ES"/>
              <a:t>Un </a:t>
            </a:r>
            <a:r>
              <a:rPr lang="en-US"/>
              <a:t>⁪</a:t>
            </a:r>
            <a:r>
              <a:rPr lang="es-ES"/>
              <a:t>máscara de comodín es una serie de 0 con el resto de 1 (el 0 y el 1 no se alternan como en una dirección IP).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82" y="2948994"/>
            <a:ext cx="3993717" cy="9427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202" y="2984052"/>
            <a:ext cx="4056542" cy="8923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06291" y="3999338"/>
            <a:ext cx="148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7030A0"/>
                </a:solidFill>
              </a:rPr>
              <a:t>/Máscara 24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88990" y="4004504"/>
            <a:ext cx="148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rgbClr val="7030A0"/>
                </a:solidFill>
              </a:rPr>
              <a:t>/Máscara 26</a:t>
            </a:r>
          </a:p>
        </p:txBody>
      </p:sp>
    </p:spTree>
    <p:extLst>
      <p:ext uri="{BB962C8B-B14F-4D97-AF65-F5344CB8AC3E}">
        <p14:creationId xmlns:p14="http://schemas.microsoft.com/office/powerpoint/2010/main" val="336803386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Configuración de OSPFv2 de área única</a:t>
            </a:r>
            <a:br/>
            <a:r>
              <a:rPr lang="es-ES"/>
              <a:t>Comando </a:t>
            </a:r>
            <a:r>
              <a:rPr lang="es-ES" altLang="en-US" b="1" dirty="0"/>
              <a:t>network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58708" y="1065247"/>
            <a:ext cx="7858815" cy="681492"/>
          </a:xfrm>
        </p:spPr>
        <p:txBody>
          <a:bodyPr/>
          <a:lstStyle/>
          <a:p>
            <a:r>
              <a:rPr lang="es-ES" dirty="0"/>
              <a:t>El comando </a:t>
            </a:r>
            <a:r>
              <a:rPr lang="es-ES" altLang="ja-JP" b="1" dirty="0" err="1"/>
              <a:t>network</a:t>
            </a:r>
            <a:r>
              <a:rPr lang="es-ES" dirty="0"/>
              <a:t>, anuncia la red en particular, calculando la </a:t>
            </a:r>
            <a:r>
              <a:rPr lang="en-US" dirty="0"/>
              <a:t>⁪</a:t>
            </a:r>
            <a:r>
              <a:rPr lang="es-ES" dirty="0"/>
              <a:t>máscara de comodín.</a:t>
            </a:r>
            <a:endParaRPr lang="es-ES" altLang="ja-JP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24" y="1668661"/>
            <a:ext cx="3298266" cy="25071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743" y="2359264"/>
            <a:ext cx="4403333" cy="74045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40895" y="2729491"/>
            <a:ext cx="1286359" cy="1092631"/>
          </a:xfrm>
          <a:prstGeom prst="ellipse">
            <a:avLst/>
          </a:pr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921199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Configuración de OSPFv2 de área única</a:t>
            </a:r>
            <a:br>
              <a:rPr dirty="0"/>
            </a:br>
            <a:r>
              <a:rPr lang="es-ES" dirty="0"/>
              <a:t>Interfaz pasiva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58709" y="920725"/>
            <a:ext cx="7870538" cy="1052728"/>
          </a:xfrm>
        </p:spPr>
        <p:txBody>
          <a:bodyPr/>
          <a:lstStyle/>
          <a:p>
            <a:r>
              <a:rPr lang="es-ES" dirty="0"/>
              <a:t>Una interfaz configurada como interfaz pasiva no </a:t>
            </a:r>
            <a:r>
              <a:rPr lang="es-ES" altLang="ja-JP" b="1" u="sng" dirty="0">
                <a:solidFill>
                  <a:schemeClr val="accent6"/>
                </a:solidFill>
              </a:rPr>
              <a:t>ENVÍA</a:t>
            </a:r>
            <a:r>
              <a:rPr lang="es-ES" dirty="0"/>
              <a:t> mensajes de OSPF.</a:t>
            </a:r>
          </a:p>
          <a:p>
            <a:r>
              <a:rPr lang="es-ES" dirty="0"/>
              <a:t>No desaprovecha el </a:t>
            </a:r>
            <a:r>
              <a:rPr lang="es-ES" b="1" dirty="0"/>
              <a:t>ancho de banda </a:t>
            </a:r>
            <a:r>
              <a:rPr lang="es-ES" dirty="0"/>
              <a:t>enviando mensajes de las interfaces habilitadas para OSPF que no tienen otro </a:t>
            </a:r>
            <a:r>
              <a:rPr lang="es-ES" dirty="0" err="1"/>
              <a:t>router</a:t>
            </a:r>
            <a:r>
              <a:rPr lang="es-ES" dirty="0"/>
              <a:t> conectado.</a:t>
            </a:r>
            <a:endParaRPr lang="es-ES" altLang="ja-JP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191" y="2294553"/>
            <a:ext cx="3298266" cy="250716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3293389" y="3890075"/>
            <a:ext cx="743919" cy="557939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4933626" y="3926237"/>
            <a:ext cx="743919" cy="557939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4065722" y="2376408"/>
            <a:ext cx="743919" cy="557939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Line Callout 1 7"/>
          <p:cNvSpPr/>
          <p:nvPr/>
        </p:nvSpPr>
        <p:spPr>
          <a:xfrm>
            <a:off x="418454" y="2719953"/>
            <a:ext cx="2193010" cy="1394848"/>
          </a:xfrm>
          <a:prstGeom prst="borderCallout1">
            <a:avLst>
              <a:gd name="adj1" fmla="val 50972"/>
              <a:gd name="adj2" fmla="val 105801"/>
              <a:gd name="adj3" fmla="val 14167"/>
              <a:gd name="adj4" fmla="val 183928"/>
            </a:avLst>
          </a:prstGeom>
          <a:solidFill>
            <a:schemeClr val="accent6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Interfaces para configurar como interfaz pasiva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735451" y="3425126"/>
            <a:ext cx="2456482" cy="61218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774197" y="3440624"/>
            <a:ext cx="805911" cy="6044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927088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Configuración de OSPFv2 de área única</a:t>
            </a:r>
            <a:br>
              <a:rPr dirty="0"/>
            </a:br>
            <a:r>
              <a:rPr lang="es-ES" dirty="0"/>
              <a:t>Interfaz pasiva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827" y="2524215"/>
            <a:ext cx="3298266" cy="250716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814025" y="4119737"/>
            <a:ext cx="743919" cy="557939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7454262" y="4155899"/>
            <a:ext cx="743919" cy="557939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6586358" y="2606070"/>
            <a:ext cx="743919" cy="557939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Line Callout 1 7"/>
          <p:cNvSpPr/>
          <p:nvPr/>
        </p:nvSpPr>
        <p:spPr>
          <a:xfrm>
            <a:off x="3387350" y="2957364"/>
            <a:ext cx="1749547" cy="1387192"/>
          </a:xfrm>
          <a:prstGeom prst="borderCallout1">
            <a:avLst>
              <a:gd name="adj1" fmla="val 50972"/>
              <a:gd name="adj2" fmla="val 105801"/>
              <a:gd name="adj3" fmla="val 14167"/>
              <a:gd name="adj4" fmla="val 183928"/>
            </a:avLst>
          </a:prstGeom>
          <a:solidFill>
            <a:schemeClr val="accent6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Interfaces para configurar como interfaz pasiva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5256087" y="3654788"/>
            <a:ext cx="2456482" cy="61218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94833" y="3670286"/>
            <a:ext cx="805911" cy="60443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021BD972-03B1-1D74-41DF-E561E275B008}"/>
              </a:ext>
            </a:extLst>
          </p:cNvPr>
          <p:cNvSpPr txBox="1">
            <a:spLocks/>
          </p:cNvSpPr>
          <p:nvPr/>
        </p:nvSpPr>
        <p:spPr bwMode="auto">
          <a:xfrm>
            <a:off x="174063" y="798944"/>
            <a:ext cx="8799952" cy="1820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600" dirty="0"/>
              <a:t>De manera predeterminada, los mensajes OSPF se reenvían por todas las interfaces con OSPF habilitado. Sin embargo, estos mensajes solo necesitan enviarse por las interfaces que se conectan a otros </a:t>
            </a:r>
            <a:r>
              <a:rPr lang="es-ES" sz="1600" dirty="0" err="1"/>
              <a:t>routers</a:t>
            </a:r>
            <a:r>
              <a:rPr lang="es-ES" sz="1600" dirty="0"/>
              <a:t> con OSPF habilitado.</a:t>
            </a:r>
          </a:p>
          <a:p>
            <a:pPr marL="0" indent="0">
              <a:buNone/>
            </a:pPr>
            <a:r>
              <a:rPr lang="es-ES" sz="1600" dirty="0"/>
              <a:t>El envío de mensajes innecesarios en una LAN afecta la red de tres maneras: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Uso ineficaz del ancho de banda</a:t>
            </a:r>
            <a:r>
              <a:rPr lang="es-ES" sz="1600" dirty="0"/>
              <a:t> -se consume el ancho de banda disponible con el transporte de mensajes innecesarios.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02A9600-3C53-B3B2-5E14-D59D733EF75C}"/>
              </a:ext>
            </a:extLst>
          </p:cNvPr>
          <p:cNvSpPr txBox="1">
            <a:spLocks/>
          </p:cNvSpPr>
          <p:nvPr/>
        </p:nvSpPr>
        <p:spPr bwMode="auto">
          <a:xfrm>
            <a:off x="169984" y="2619285"/>
            <a:ext cx="3083169" cy="2156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 b="1" dirty="0"/>
              <a:t>Mayor riesgo de seguridad</a:t>
            </a:r>
            <a:r>
              <a:rPr lang="es-ES" sz="1600" dirty="0"/>
              <a:t> : sin configuraciones de seguridad OSPF adicionales, los mensajes OSPF se pueden interceptar con software de detección de paquetes. </a:t>
            </a:r>
          </a:p>
        </p:txBody>
      </p:sp>
    </p:spTree>
    <p:extLst>
      <p:ext uri="{BB962C8B-B14F-4D97-AF65-F5344CB8AC3E}">
        <p14:creationId xmlns:p14="http://schemas.microsoft.com/office/powerpoint/2010/main" val="3824052801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Configuración de OSPFv2 de área única</a:t>
            </a:r>
            <a:br/>
            <a:r>
              <a:rPr lang="es-ES"/>
              <a:t>Configuración de interfaces pasivas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5354663" cy="4181383"/>
          </a:xfrm>
        </p:spPr>
        <p:txBody>
          <a:bodyPr/>
          <a:lstStyle/>
          <a:p>
            <a:r>
              <a:rPr lang="es-ES" dirty="0"/>
              <a:t>Use el comando </a:t>
            </a:r>
            <a:r>
              <a:rPr lang="es-ES" altLang="ja-JP" b="1" dirty="0"/>
              <a:t>passive-interface</a:t>
            </a:r>
            <a:r>
              <a:rPr lang="es-ES" dirty="0"/>
              <a:t> para la configuración.</a:t>
            </a:r>
          </a:p>
          <a:p>
            <a:r>
              <a:rPr lang="es-ES" dirty="0"/>
              <a:t>Use </a:t>
            </a:r>
            <a:r>
              <a:rPr lang="es-ES" altLang="ja-JP" b="1" dirty="0"/>
              <a:t>show ip protocols</a:t>
            </a:r>
            <a:r>
              <a:rPr lang="es-ES" dirty="0"/>
              <a:t> para la verificación.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737182" y="712917"/>
            <a:ext cx="3294305" cy="2508787"/>
            <a:chOff x="3161171" y="2293744"/>
            <a:chExt cx="3294305" cy="250878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1171" y="2293744"/>
              <a:ext cx="3294305" cy="2508787"/>
            </a:xfrm>
            <a:prstGeom prst="rect">
              <a:avLst/>
            </a:prstGeom>
          </p:spPr>
        </p:pic>
        <p:sp>
          <p:nvSpPr>
            <p:cNvPr id="5" name="Oval 4"/>
            <p:cNvSpPr/>
            <p:nvPr/>
          </p:nvSpPr>
          <p:spPr>
            <a:xfrm>
              <a:off x="3293389" y="3890075"/>
              <a:ext cx="743919" cy="557939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43" y="1661586"/>
            <a:ext cx="4906989" cy="4669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298" y="2294110"/>
            <a:ext cx="3502052" cy="2698604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890793" y="3874576"/>
            <a:ext cx="1565329" cy="488197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57319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Costo de OSPF</a:t>
            </a:r>
            <a:br/>
            <a:r>
              <a:rPr lang="es-ES"/>
              <a:t>Costos acumulados de OSPF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8663553" cy="4181383"/>
          </a:xfrm>
        </p:spPr>
        <p:txBody>
          <a:bodyPr rIns="108000"/>
          <a:lstStyle/>
          <a:p>
            <a:r>
              <a:rPr lang="es-ES" dirty="0"/>
              <a:t>El "costo" de una red de destino es una acumulación de todos los valores de costo de origen a destino.</a:t>
            </a:r>
          </a:p>
          <a:p>
            <a:r>
              <a:rPr lang="es-ES" spc="-30" dirty="0"/>
              <a:t>La métrica de costo se puede ver en la tabla de routing como el segundo número dentro de corchetes.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697" y="1823854"/>
            <a:ext cx="3761730" cy="278398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2320" y="4149771"/>
            <a:ext cx="2160000" cy="461665"/>
          </a:xfrm>
          <a:prstGeom prst="rect">
            <a:avLst/>
          </a:prstGeom>
          <a:solidFill>
            <a:schemeClr val="accent4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1200" dirty="0">
                <a:solidFill>
                  <a:schemeClr val="bg1"/>
                </a:solidFill>
              </a:rPr>
              <a:t>Costo total para llegar a la LAN del R2 desde el R1 = 65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3357" y="2571750"/>
            <a:ext cx="4323946" cy="2026161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5900682" y="2715482"/>
            <a:ext cx="635432" cy="278970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Striped Right Arrow 14"/>
          <p:cNvSpPr/>
          <p:nvPr/>
        </p:nvSpPr>
        <p:spPr>
          <a:xfrm rot="20168684" flipH="1">
            <a:off x="6851071" y="1792930"/>
            <a:ext cx="2287820" cy="1274673"/>
          </a:xfrm>
          <a:prstGeom prst="striped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>
                <a:solidFill>
                  <a:schemeClr val="bg1"/>
                </a:solidFill>
              </a:rPr>
              <a:t>Métrica de costo </a:t>
            </a:r>
            <a:br>
              <a:rPr lang="es-ES" sz="1100" b="1" dirty="0">
                <a:solidFill>
                  <a:schemeClr val="bg1"/>
                </a:solidFill>
              </a:rPr>
            </a:br>
            <a:r>
              <a:rPr lang="es-ES" sz="1100" b="1" dirty="0">
                <a:solidFill>
                  <a:schemeClr val="bg1"/>
                </a:solidFill>
              </a:rPr>
              <a:t>a la red de destino 172.16.2.0 desde el R1</a:t>
            </a:r>
          </a:p>
        </p:txBody>
      </p:sp>
    </p:spTree>
    <p:extLst>
      <p:ext uri="{BB962C8B-B14F-4D97-AF65-F5344CB8AC3E}">
        <p14:creationId xmlns:p14="http://schemas.microsoft.com/office/powerpoint/2010/main" val="2558077548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Costo de OSPF</a:t>
            </a:r>
            <a:br/>
            <a:r>
              <a:rPr lang="es-ES"/>
              <a:t>Ajuste del ancho de banda de referencia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8226583" cy="4181383"/>
          </a:xfrm>
        </p:spPr>
        <p:txBody>
          <a:bodyPr/>
          <a:lstStyle/>
          <a:p>
            <a:r>
              <a:rPr lang="es-ES" dirty="0"/>
              <a:t>Cambiar el ancho de banda de referencia de OSPF afecta solo al cálculo de OSPF que se utiliza para determinar la métrica, no al ancho de banda de la interfaz.</a:t>
            </a:r>
          </a:p>
          <a:p>
            <a:r>
              <a:rPr lang="es-ES" dirty="0"/>
              <a:t>Use el comando </a:t>
            </a:r>
            <a:r>
              <a:rPr lang="es-ES" altLang="ja-JP" b="1" dirty="0" err="1">
                <a:solidFill>
                  <a:srgbClr val="FF0000"/>
                </a:solidFill>
              </a:rPr>
              <a:t>auto-cost</a:t>
            </a:r>
            <a:r>
              <a:rPr lang="es-ES" altLang="ja-JP" b="1" dirty="0">
                <a:solidFill>
                  <a:srgbClr val="FF0000"/>
                </a:solidFill>
              </a:rPr>
              <a:t> </a:t>
            </a:r>
            <a:r>
              <a:rPr lang="es-ES" altLang="ja-JP" b="1" dirty="0" err="1">
                <a:solidFill>
                  <a:srgbClr val="FF0000"/>
                </a:solidFill>
              </a:rPr>
              <a:t>reference-bandwidth</a:t>
            </a:r>
            <a:r>
              <a:rPr lang="es-ES" altLang="ja-JP" b="1" dirty="0">
                <a:solidFill>
                  <a:srgbClr val="FF0000"/>
                </a:solidFill>
              </a:rPr>
              <a:t> </a:t>
            </a:r>
            <a:r>
              <a:rPr lang="es-ES" dirty="0"/>
              <a:t>para cambiar el ancho de banda de referencia de OSPF.</a:t>
            </a:r>
          </a:p>
          <a:p>
            <a:r>
              <a:rPr lang="es-ES" dirty="0"/>
              <a:t>El ancho de banda de referencia predeterminado es 100 Mbps.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558421"/>
              </p:ext>
            </p:extLst>
          </p:nvPr>
        </p:nvGraphicFramePr>
        <p:xfrm>
          <a:off x="1146875" y="2433233"/>
          <a:ext cx="4633994" cy="2590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22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0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6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0963">
                <a:tc>
                  <a:txBody>
                    <a:bodyPr/>
                    <a:lstStyle/>
                    <a:p>
                      <a:r>
                        <a:rPr lang="en-US" sz="800" dirty="0"/>
                        <a:t>Tipo de interfaz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Ancho de </a:t>
                      </a:r>
                      <a:r>
                        <a:rPr lang="en-US" sz="800" dirty="0" err="1"/>
                        <a:t>banda</a:t>
                      </a:r>
                      <a:r>
                        <a:rPr lang="en-US" sz="800" dirty="0"/>
                        <a:t> </a:t>
                      </a:r>
                      <a:br>
                        <a:rPr lang="en-US" sz="800" dirty="0"/>
                      </a:br>
                      <a:r>
                        <a:rPr lang="en-US" sz="800" dirty="0" err="1"/>
                        <a:t>predeterminado</a:t>
                      </a:r>
                      <a:r>
                        <a:rPr lang="en-US" sz="800" dirty="0"/>
                        <a:t> de            </a:t>
                      </a:r>
                      <a:r>
                        <a:rPr lang="en-US" altLang="zh-CN" sz="800" dirty="0" err="1"/>
                        <a:t>Ancho</a:t>
                      </a:r>
                      <a:r>
                        <a:rPr lang="en-US" altLang="zh-CN" sz="800" dirty="0"/>
                        <a:t> de </a:t>
                      </a:r>
                      <a:r>
                        <a:rPr lang="en-US" altLang="zh-CN" sz="800" dirty="0" err="1"/>
                        <a:t>banda</a:t>
                      </a:r>
                      <a:r>
                        <a:rPr lang="en-US" altLang="zh-CN" sz="800" dirty="0"/>
                        <a:t> </a:t>
                      </a:r>
                      <a:br>
                        <a:rPr lang="en-US" sz="800" dirty="0"/>
                      </a:br>
                      <a:r>
                        <a:rPr lang="en-US" sz="800" dirty="0" err="1"/>
                        <a:t>referencia</a:t>
                      </a:r>
                      <a:r>
                        <a:rPr lang="en-US" sz="800" dirty="0"/>
                        <a:t> en bps              en 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Costo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Ethernet de 10 Gbps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100 000 000  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      </a:t>
                      </a:r>
                      <a:r>
                        <a:rPr lang="en-US" sz="800" dirty="0"/>
                        <a:t> 10 000 000 000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Ethernet de 1 Gbps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100 000 000  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     1 000 000 000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Ethernet de 100 Mbps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100 000 000  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     100 000 000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Ethernet de 10 Mbps</a:t>
                      </a:r>
                    </a:p>
                  </a:txBody>
                  <a:tcPr anchor="ctr">
                    <a:solidFill>
                      <a:srgbClr val="E8F5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100 000 000  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     10 000 000</a:t>
                      </a:r>
                    </a:p>
                  </a:txBody>
                  <a:tcPr anchor="ctr">
                    <a:solidFill>
                      <a:srgbClr val="E8F5F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10</a:t>
                      </a:r>
                    </a:p>
                  </a:txBody>
                  <a:tcPr anchor="ctr">
                    <a:solidFill>
                      <a:srgbClr val="E8F5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Serie de 1544 Mbps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100 000 000  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     1 544 000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64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Serie de 128 Mbps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100 000 000  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     128 000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781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Serie de 64 Mbps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100 000 000  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      64 000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1562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1" name="Oval 10"/>
          <p:cNvSpPr/>
          <p:nvPr/>
        </p:nvSpPr>
        <p:spPr>
          <a:xfrm>
            <a:off x="4749138" y="2811948"/>
            <a:ext cx="862739" cy="1009973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054958" y="2465579"/>
            <a:ext cx="2709334" cy="1404000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rgbClr val="000000"/>
                </a:solidFill>
              </a:rPr>
              <a:t>Con el ancho de banda de referencia predeterminado aplicado, Ethernet de 100 Mbps, Ethernet de 1 Gbps y Ethernet de 10 Gbps parecen tener el mismo ancho de banda dentro de los cálculos de la mejor ruta.</a:t>
            </a:r>
          </a:p>
        </p:txBody>
      </p:sp>
    </p:spTree>
    <p:extLst>
      <p:ext uri="{BB962C8B-B14F-4D97-AF65-F5344CB8AC3E}">
        <p14:creationId xmlns:p14="http://schemas.microsoft.com/office/powerpoint/2010/main" val="2064646733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Costo de OSPF</a:t>
            </a:r>
            <a:br/>
            <a:r>
              <a:rPr lang="es-ES"/>
              <a:t>Ajuste del ancho de banda de referencia (cont.)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24569"/>
            <a:ext cx="8226583" cy="4181383"/>
          </a:xfrm>
        </p:spPr>
        <p:txBody>
          <a:bodyPr/>
          <a:lstStyle/>
          <a:p>
            <a:r>
              <a:rPr lang="es-ES"/>
              <a:t>Para adaptarse a fin de distinguir entre Ethernet de 100 Mbps y Gigabit Ethernet, utilice el comando</a:t>
            </a:r>
            <a:r>
              <a:rPr lang="es-ES" altLang="ja-JP" b="1" dirty="0"/>
              <a:t> auto-cost reference-bandwidth 1000</a:t>
            </a:r>
            <a:r>
              <a:rPr lang="es-ES"/>
              <a:t>.</a:t>
            </a:r>
          </a:p>
          <a:p>
            <a:r>
              <a:rPr lang="es-ES"/>
              <a:t>Para adaptarse a fin de distinguir entre Ethernet de 100 Mbps y Gigabit Ethernet, utilice el comando</a:t>
            </a:r>
            <a:r>
              <a:rPr lang="es-ES" altLang="ja-JP" b="1" dirty="0"/>
              <a:t> auto-cost reference-bandwidth 10000</a:t>
            </a:r>
            <a:r>
              <a:rPr lang="es-ES"/>
              <a:t>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0509272"/>
              </p:ext>
            </p:extLst>
          </p:nvPr>
        </p:nvGraphicFramePr>
        <p:xfrm>
          <a:off x="650930" y="1941027"/>
          <a:ext cx="3859158" cy="2590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01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64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10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0963">
                <a:tc>
                  <a:txBody>
                    <a:bodyPr/>
                    <a:lstStyle/>
                    <a:p>
                      <a:r>
                        <a:rPr lang="en-US" sz="800" dirty="0"/>
                        <a:t>Tipo de interfaz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Ancho de </a:t>
                      </a:r>
                      <a:r>
                        <a:rPr lang="en-US" sz="800" dirty="0" err="1"/>
                        <a:t>banda</a:t>
                      </a:r>
                      <a:r>
                        <a:rPr lang="en-US" sz="800" dirty="0"/>
                        <a:t> </a:t>
                      </a:r>
                      <a:br>
                        <a:rPr lang="en-US" sz="800" dirty="0"/>
                      </a:br>
                      <a:r>
                        <a:rPr lang="en-US" sz="800" dirty="0" err="1"/>
                        <a:t>predeterminado</a:t>
                      </a:r>
                      <a:r>
                        <a:rPr lang="en-US" sz="800" dirty="0"/>
                        <a:t> de         </a:t>
                      </a:r>
                      <a:r>
                        <a:rPr lang="en-US" altLang="zh-CN" sz="800" dirty="0" err="1"/>
                        <a:t>Ancho</a:t>
                      </a:r>
                      <a:r>
                        <a:rPr lang="en-US" altLang="zh-CN" sz="800" dirty="0"/>
                        <a:t> de </a:t>
                      </a:r>
                      <a:r>
                        <a:rPr lang="en-US" altLang="zh-CN" sz="800" dirty="0" err="1"/>
                        <a:t>banda</a:t>
                      </a:r>
                      <a:r>
                        <a:rPr lang="en-US" altLang="zh-CN" sz="800" dirty="0"/>
                        <a:t> </a:t>
                      </a:r>
                      <a:br>
                        <a:rPr lang="en-US" sz="800" dirty="0"/>
                      </a:br>
                      <a:r>
                        <a:rPr lang="en-US" sz="800" dirty="0" err="1"/>
                        <a:t>referencia</a:t>
                      </a:r>
                      <a:r>
                        <a:rPr lang="en-US" sz="800" dirty="0"/>
                        <a:t> en bps           en 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Costo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3469">
                <a:tc>
                  <a:txBody>
                    <a:bodyPr/>
                    <a:lstStyle/>
                    <a:p>
                      <a:r>
                        <a:rPr lang="en-US" sz="800" dirty="0"/>
                        <a:t>Ethernet de 10 Gbps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1 000 000 000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10 000 000 000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Ethernet de 1 Gbps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1 000 000 000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1 000 000 000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Ethernet de 100 Mbps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1 000 000 000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100 000 000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Ethernet de 10 Mbps</a:t>
                      </a:r>
                    </a:p>
                  </a:txBody>
                  <a:tcPr anchor="ctr">
                    <a:solidFill>
                      <a:srgbClr val="E8F5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1 000 000 000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    </a:t>
                      </a:r>
                      <a:r>
                        <a:rPr lang="en-US" sz="800" dirty="0"/>
                        <a:t>10 000 000</a:t>
                      </a:r>
                    </a:p>
                  </a:txBody>
                  <a:tcPr anchor="ctr">
                    <a:solidFill>
                      <a:srgbClr val="E8F5F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100</a:t>
                      </a:r>
                    </a:p>
                  </a:txBody>
                  <a:tcPr anchor="ctr">
                    <a:solidFill>
                      <a:srgbClr val="E8F5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Serie de 1544 Mbps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1 000 000 000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1 544 000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647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Serie de 128 Mbps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1 000 000 000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128 000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7812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Serie de 64 Mbps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1 000 000 000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64 000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15625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Oval 6"/>
          <p:cNvSpPr/>
          <p:nvPr/>
        </p:nvSpPr>
        <p:spPr>
          <a:xfrm>
            <a:off x="4019984" y="2419090"/>
            <a:ext cx="472699" cy="622517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502858"/>
              </p:ext>
            </p:extLst>
          </p:nvPr>
        </p:nvGraphicFramePr>
        <p:xfrm>
          <a:off x="4608163" y="1941027"/>
          <a:ext cx="3983387" cy="25908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020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8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5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0963">
                <a:tc>
                  <a:txBody>
                    <a:bodyPr/>
                    <a:lstStyle/>
                    <a:p>
                      <a:r>
                        <a:rPr lang="en-US" sz="800" dirty="0"/>
                        <a:t>Tipo de interfaz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Ancho de </a:t>
                      </a:r>
                      <a:r>
                        <a:rPr lang="en-US" sz="800" dirty="0" err="1"/>
                        <a:t>banda</a:t>
                      </a:r>
                      <a:r>
                        <a:rPr lang="en-US" sz="800" dirty="0"/>
                        <a:t> </a:t>
                      </a:r>
                      <a:br>
                        <a:rPr lang="en-US" sz="800" dirty="0"/>
                      </a:br>
                      <a:r>
                        <a:rPr lang="en-US" sz="800" dirty="0" err="1"/>
                        <a:t>predeterminado</a:t>
                      </a:r>
                      <a:r>
                        <a:rPr lang="en-US" sz="800" dirty="0"/>
                        <a:t> de           </a:t>
                      </a:r>
                      <a:r>
                        <a:rPr lang="en-US" altLang="zh-CN" sz="800" dirty="0" err="1"/>
                        <a:t>Ancho</a:t>
                      </a:r>
                      <a:r>
                        <a:rPr lang="en-US" altLang="zh-CN" sz="800" dirty="0"/>
                        <a:t> de </a:t>
                      </a:r>
                      <a:r>
                        <a:rPr lang="en-US" altLang="zh-CN" sz="800" dirty="0" err="1"/>
                        <a:t>banda</a:t>
                      </a:r>
                      <a:r>
                        <a:rPr lang="en-US" altLang="zh-CN" sz="800" dirty="0"/>
                        <a:t> </a:t>
                      </a:r>
                      <a:br>
                        <a:rPr lang="en-US" sz="800" dirty="0"/>
                      </a:br>
                      <a:r>
                        <a:rPr lang="en-US" sz="800" dirty="0" err="1"/>
                        <a:t>referencia</a:t>
                      </a:r>
                      <a:r>
                        <a:rPr lang="en-US" sz="800" dirty="0"/>
                        <a:t> en bps             en bps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Costo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Ethernet de 10 Gbps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10 000 000 000 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   </a:t>
                      </a:r>
                      <a:r>
                        <a:rPr lang="en-US" sz="800" dirty="0"/>
                        <a:t> 10 000 000 000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Ethernet de 1 Gbps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10 000 000 000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    </a:t>
                      </a:r>
                      <a:r>
                        <a:rPr lang="en-US" sz="800" dirty="0"/>
                        <a:t> 1 000 000 000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Ethernet de 100 Mbps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10 000 000 000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 100 000 000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Ethernet de 10 Mbps</a:t>
                      </a:r>
                    </a:p>
                  </a:txBody>
                  <a:tcPr anchor="ctr">
                    <a:solidFill>
                      <a:srgbClr val="E8F5F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10 000 000 000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 10 000 000</a:t>
                      </a:r>
                    </a:p>
                  </a:txBody>
                  <a:tcPr anchor="ctr">
                    <a:solidFill>
                      <a:srgbClr val="E8F5FD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1000</a:t>
                      </a:r>
                    </a:p>
                  </a:txBody>
                  <a:tcPr anchor="ctr">
                    <a:solidFill>
                      <a:srgbClr val="E8F5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Serie de 1544 Mbps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110 000 000 000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    </a:t>
                      </a:r>
                      <a:r>
                        <a:rPr lang="en-US" sz="800" dirty="0"/>
                        <a:t>1 544 000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6477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Serie de 128 Mbps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10 000 000 000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</a:t>
                      </a:r>
                      <a:r>
                        <a:rPr lang="en-US" sz="800" dirty="0"/>
                        <a:t>      128 000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78126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4436">
                <a:tc>
                  <a:txBody>
                    <a:bodyPr/>
                    <a:lstStyle/>
                    <a:p>
                      <a:r>
                        <a:rPr lang="en-US" sz="800" dirty="0"/>
                        <a:t>Serie de 64 Mbps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/>
                        <a:t>10 000 000 000       </a:t>
                      </a:r>
                      <a:r>
                        <a:rPr lang="es-ES" sz="1400" kern="1200" dirty="0">
                          <a:solidFill>
                            <a:schemeClr val="dk1"/>
                          </a:solidFill>
                          <a:latin typeface="Symbol" panose="05050102010706020507" pitchFamily="18" charset="2"/>
                        </a:rPr>
                        <a:t>¸    </a:t>
                      </a:r>
                      <a:r>
                        <a:rPr lang="en-US" sz="800" dirty="0"/>
                        <a:t>64 000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800" dirty="0"/>
                        <a:t>156250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335724" y="4570986"/>
            <a:ext cx="2709334" cy="461665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rgbClr val="000000"/>
                </a:solidFill>
              </a:rPr>
              <a:t>Comando </a:t>
            </a:r>
            <a:r>
              <a:rPr lang="es-ES" sz="1200" b="1" dirty="0">
                <a:solidFill>
                  <a:srgbClr val="000000"/>
                </a:solidFill>
              </a:rPr>
              <a:t>auto-cost reference-bandwidth 1000</a:t>
            </a:r>
            <a:r>
              <a:rPr lang="es-ES" sz="1200" dirty="0">
                <a:solidFill>
                  <a:srgbClr val="000000"/>
                </a:solidFill>
              </a:rPr>
              <a:t> aplicado</a:t>
            </a:r>
            <a:endParaRPr lang="es-ES" sz="1200" b="1" dirty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30965" y="4568403"/>
            <a:ext cx="2709334" cy="461665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rgbClr val="000000"/>
                </a:solidFill>
              </a:rPr>
              <a:t>Comando </a:t>
            </a:r>
            <a:r>
              <a:rPr lang="es-ES" sz="1200" b="1" dirty="0">
                <a:solidFill>
                  <a:srgbClr val="000000"/>
                </a:solidFill>
              </a:rPr>
              <a:t>auto-cost reference-bandwidth 10000</a:t>
            </a:r>
            <a:r>
              <a:rPr lang="es-ES" sz="1200" dirty="0">
                <a:solidFill>
                  <a:srgbClr val="000000"/>
                </a:solidFill>
              </a:rPr>
              <a:t> aplicado</a:t>
            </a:r>
            <a:endParaRPr lang="es-ES" sz="1200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913815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02" y="2024390"/>
            <a:ext cx="3267962" cy="2452492"/>
          </a:xfrm>
          <a:prstGeom prst="rect">
            <a:avLst/>
          </a:prstGeom>
        </p:spPr>
      </p:pic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Costo de OSPF</a:t>
            </a:r>
            <a:br/>
            <a:r>
              <a:rPr lang="es-ES"/>
              <a:t>Ajuste del ancho de banda de referencia (cont.)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8226583" cy="4181383"/>
          </a:xfrm>
        </p:spPr>
        <p:txBody>
          <a:bodyPr/>
          <a:lstStyle/>
          <a:p>
            <a:r>
              <a:rPr lang="es-ES"/>
              <a:t>Si los routers en la topología se ajustan para admitir los enlaces Gigabit, el costo del enlace serial ahora es de 647 en lugar de 64. El costo total del R1 a la LAN del R2 ahora es de 648 en lugar de 65. </a:t>
            </a:r>
          </a:p>
          <a:p>
            <a:r>
              <a:rPr lang="es-ES"/>
              <a:t>Si hay enlaces FastEthernet en la topología, OSPF tomará mejores decisiones.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2321" y="4149771"/>
            <a:ext cx="1962547" cy="400110"/>
          </a:xfrm>
          <a:prstGeom prst="rect">
            <a:avLst/>
          </a:prstGeom>
          <a:solidFill>
            <a:schemeClr val="accent4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ES" sz="1000" dirty="0">
                <a:solidFill>
                  <a:schemeClr val="bg1"/>
                </a:solidFill>
              </a:rPr>
              <a:t>Costo total para llegar a la LAN del R2 desde el R1 = 648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547" y="2131897"/>
            <a:ext cx="3850199" cy="802609"/>
          </a:xfrm>
          <a:prstGeom prst="rect">
            <a:avLst/>
          </a:prstGeom>
        </p:spPr>
      </p:pic>
      <p:sp>
        <p:nvSpPr>
          <p:cNvPr id="14" name="Oval 13"/>
          <p:cNvSpPr/>
          <p:nvPr/>
        </p:nvSpPr>
        <p:spPr>
          <a:xfrm>
            <a:off x="7268704" y="2433233"/>
            <a:ext cx="635432" cy="278970"/>
          </a:xfrm>
          <a:prstGeom prst="ellipse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9078" y="3043758"/>
            <a:ext cx="4433241" cy="1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0422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38799" y="1282837"/>
            <a:ext cx="5719316" cy="1288913"/>
          </a:xfrm>
        </p:spPr>
        <p:txBody>
          <a:bodyPr/>
          <a:lstStyle/>
          <a:p>
            <a:r>
              <a:rPr lang="es-ES" dirty="0"/>
              <a:t>OSPF utiliza el algoritmo de </a:t>
            </a:r>
            <a:r>
              <a:rPr lang="es-ES" b="1" dirty="0">
                <a:solidFill>
                  <a:srgbClr val="FF0000"/>
                </a:solidFill>
              </a:rPr>
              <a:t>primero la ruta más corta (SPF) Dijkstra para seleccionar la mejor ruta.</a:t>
            </a:r>
          </a:p>
          <a:p>
            <a:r>
              <a:rPr lang="es-ES" dirty="0"/>
              <a:t>La distancia administrativa se utiliza para determinar qué ruta se instala en la tabla de routing cuando la ruta se detecta de múltiples fuentes.</a:t>
            </a:r>
          </a:p>
          <a:p>
            <a:pPr lvl="1"/>
            <a:r>
              <a:rPr lang="es-ES" dirty="0"/>
              <a:t>La menor distancia administrativa es la que se agrega a la tabla de routing.</a:t>
            </a:r>
          </a:p>
          <a:p>
            <a:pPr marL="261937" lvl="2" indent="0">
              <a:buNone/>
            </a:pPr>
            <a:endParaRPr lang="es-E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2" y="41393"/>
            <a:ext cx="3771898" cy="757551"/>
          </a:xfrm>
        </p:spPr>
        <p:txBody>
          <a:bodyPr/>
          <a:lstStyle/>
          <a:p>
            <a:r>
              <a:rPr lang="es-ES" altLang="en-US" sz="1600" dirty="0"/>
              <a:t>Abrir primero la ruta más corta</a:t>
            </a:r>
            <a:br>
              <a:rPr dirty="0"/>
            </a:br>
            <a:r>
              <a:rPr lang="es-ES" dirty="0"/>
              <a:t>Características de OSPF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224" y="1282837"/>
            <a:ext cx="2206427" cy="204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54206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Costo de OSPF</a:t>
            </a:r>
            <a:br/>
            <a:r>
              <a:rPr lang="es-ES"/>
              <a:t>Ancho de banda de interfaz predeterminado 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6" y="809071"/>
            <a:ext cx="8676000" cy="4181383"/>
          </a:xfrm>
        </p:spPr>
        <p:txBody>
          <a:bodyPr/>
          <a:lstStyle/>
          <a:p>
            <a:r>
              <a:rPr lang="es-ES" dirty="0"/>
              <a:t>Los valores de ancho de banda definidos en una interfaz no cambian la capacidad de la interfaz.</a:t>
            </a:r>
          </a:p>
          <a:p>
            <a:r>
              <a:rPr lang="es-ES" dirty="0"/>
              <a:t>Los protocolos de routing EIGRP y OSPF utilizan los valores de ancho de banda definidos en una interfaz para calcular la métrica.</a:t>
            </a:r>
          </a:p>
          <a:p>
            <a:r>
              <a:rPr lang="es-ES" dirty="0"/>
              <a:t>Los enlaces seriales tienen un valor predeterminado de 1544 Mbps, que puede no ser un ancho de banda preciso para la velocidad de transmisión.</a:t>
            </a:r>
          </a:p>
          <a:p>
            <a:r>
              <a:rPr lang="es-ES" dirty="0"/>
              <a:t>Utilice el comando </a:t>
            </a:r>
            <a:r>
              <a:rPr lang="es-ES" altLang="ja-JP" b="1" dirty="0"/>
              <a:t>show interfaces</a:t>
            </a:r>
            <a:r>
              <a:rPr lang="es-ES" dirty="0"/>
              <a:t> para ver el ancho de banda de interfaz.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15" y="2708825"/>
            <a:ext cx="2751868" cy="18812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8181" y="2726946"/>
            <a:ext cx="2905771" cy="8613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7938" y="3696346"/>
            <a:ext cx="4576237" cy="44937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2861" y="2709288"/>
            <a:ext cx="3240679" cy="9349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4677" y="4189094"/>
            <a:ext cx="3827759" cy="51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91872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Costo de OSPF</a:t>
            </a:r>
            <a:br/>
            <a:r>
              <a:rPr lang="es-ES"/>
              <a:t>Ajuste del ancho de banda de la interfaz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16948" y="848236"/>
            <a:ext cx="4830821" cy="204919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430" y="848236"/>
            <a:ext cx="3437802" cy="23547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8061" y="3213286"/>
            <a:ext cx="8835939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s-ES" sz="1300" dirty="0">
                <a:solidFill>
                  <a:srgbClr val="000000"/>
                </a:solidFill>
                <a:latin typeface="+mn-lt"/>
              </a:rPr>
              <a:t>Se debe ajustar el ancho de banda en cada extremo de los enlaces seriales, de lo cual se deriva lo siguiente:</a:t>
            </a:r>
          </a:p>
          <a:p>
            <a:pPr marL="627063" lvl="1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s-ES" sz="1200" dirty="0">
                <a:solidFill>
                  <a:srgbClr val="000000"/>
                </a:solidFill>
                <a:latin typeface="+mn-lt"/>
              </a:rPr>
              <a:t>El R2 requiere que su interfaz S0/0/1 se ajuste a 1024 kb/s.</a:t>
            </a:r>
          </a:p>
          <a:p>
            <a:pPr marL="627063" lvl="1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s-ES" sz="1200" dirty="0">
                <a:solidFill>
                  <a:srgbClr val="000000"/>
                </a:solidFill>
                <a:latin typeface="+mn-lt"/>
              </a:rPr>
              <a:t>El R3 requiere que su interfaz serial 0/0/0 se ajuste a 64 kb/s y que su interfaz serial 0/0/1 se ajuste a 1024 kb/s</a:t>
            </a:r>
            <a:r>
              <a:rPr lang="es-ES" sz="1400" dirty="0">
                <a:solidFill>
                  <a:srgbClr val="000000"/>
                </a:solidFill>
                <a:latin typeface="+mn-lt"/>
              </a:rPr>
              <a:t>.</a:t>
            </a:r>
            <a:endParaRPr lang="es-ES" sz="1600" dirty="0"/>
          </a:p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</a:pPr>
            <a:r>
              <a:rPr lang="es-ES" sz="1300" spc="-30" dirty="0">
                <a:solidFill>
                  <a:srgbClr val="000000"/>
                </a:solidFill>
                <a:latin typeface="+mn-lt"/>
              </a:rPr>
              <a:t>Nota: El comando solo modifica la métrica de ancho de banda de OSPF. No modifica el ancho de banda real del enlace.</a:t>
            </a:r>
          </a:p>
        </p:txBody>
      </p:sp>
    </p:spTree>
    <p:extLst>
      <p:ext uri="{BB962C8B-B14F-4D97-AF65-F5344CB8AC3E}">
        <p14:creationId xmlns:p14="http://schemas.microsoft.com/office/powerpoint/2010/main" val="1552622412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Costo de OSPF</a:t>
            </a:r>
            <a:br/>
            <a:r>
              <a:rPr lang="es-ES"/>
              <a:t>Configuración manual del costo de OSPF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8469243" cy="4181383"/>
          </a:xfrm>
        </p:spPr>
        <p:txBody>
          <a:bodyPr/>
          <a:lstStyle/>
          <a:p>
            <a:r>
              <a:rPr lang="es-ES" dirty="0"/>
              <a:t>En lugar de configurar manualmente el ancho de banda de la interfaz, el costo de OSPF puede configurarse manualmente mediante el comando de modo de configuración de interfaz </a:t>
            </a:r>
            <a:r>
              <a:rPr lang="es-ES" altLang="ja-JP" b="1" dirty="0"/>
              <a:t>ip</a:t>
            </a:r>
            <a:r>
              <a:rPr lang="es-ES" dirty="0"/>
              <a:t> </a:t>
            </a:r>
            <a:r>
              <a:rPr lang="es-ES" altLang="ja-JP" b="1" dirty="0"/>
              <a:t>ospf cost</a:t>
            </a:r>
            <a:r>
              <a:rPr lang="es-ES" dirty="0"/>
              <a:t> </a:t>
            </a:r>
            <a:r>
              <a:rPr lang="es-ES" altLang="ja-JP" i="1" dirty="0"/>
              <a:t>value</a:t>
            </a:r>
            <a:r>
              <a:rPr lang="es-ES" dirty="0"/>
              <a:t>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64" y="3008775"/>
            <a:ext cx="4352925" cy="1641039"/>
          </a:xfrm>
          <a:prstGeom prst="rect">
            <a:avLst/>
          </a:prstGeom>
        </p:spPr>
      </p:pic>
      <p:sp>
        <p:nvSpPr>
          <p:cNvPr id="17" name="Cloud Callout 16"/>
          <p:cNvSpPr/>
          <p:nvPr/>
        </p:nvSpPr>
        <p:spPr>
          <a:xfrm>
            <a:off x="216976" y="1504304"/>
            <a:ext cx="3936570" cy="1361842"/>
          </a:xfrm>
          <a:prstGeom prst="cloudCallout">
            <a:avLst>
              <a:gd name="adj1" fmla="val -2923"/>
              <a:gd name="adj2" fmla="val 63192"/>
            </a:avLst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solidFill>
                  <a:schemeClr val="bg1"/>
                </a:solidFill>
              </a:rPr>
              <a:t>no bandwidth 64</a:t>
            </a:r>
            <a:r>
              <a:rPr lang="es-ES" sz="1200" dirty="0">
                <a:solidFill>
                  <a:schemeClr val="bg1"/>
                </a:solidFill>
              </a:rPr>
              <a:t> se usa para eliminar el comando que se aplicó anteriormente y restablecer el ancho de banda al valor predeterminado.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4185" y="1527420"/>
            <a:ext cx="3807505" cy="309208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1453713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Verificación de OSPF</a:t>
            </a:r>
            <a:br/>
            <a:r>
              <a:rPr lang="es-ES"/>
              <a:t>Verificación de vecinos OSPF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8226583" cy="4181383"/>
          </a:xfrm>
        </p:spPr>
        <p:txBody>
          <a:bodyPr/>
          <a:lstStyle/>
          <a:p>
            <a:r>
              <a:rPr lang="es-ES"/>
              <a:t>Use </a:t>
            </a:r>
            <a:r>
              <a:rPr lang="es-ES" altLang="ja-JP" b="1" dirty="0"/>
              <a:t>show ip</a:t>
            </a:r>
            <a:r>
              <a:rPr lang="es-ES"/>
              <a:t> </a:t>
            </a:r>
            <a:r>
              <a:rPr lang="es-ES" altLang="ja-JP" b="1" dirty="0"/>
              <a:t>ospf neighbor</a:t>
            </a:r>
            <a:r>
              <a:rPr lang="es-ES"/>
              <a:t> para verificar que el router haya formado una adyacencia con un router directamente conectado.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662" y="1765565"/>
            <a:ext cx="2928339" cy="19684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549" y="1295522"/>
            <a:ext cx="3603112" cy="691328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107505"/>
              </p:ext>
            </p:extLst>
          </p:nvPr>
        </p:nvGraphicFramePr>
        <p:xfrm>
          <a:off x="3440624" y="2092270"/>
          <a:ext cx="5486206" cy="26251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48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7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9818">
                <a:tc>
                  <a:txBody>
                    <a:bodyPr/>
                    <a:lstStyle/>
                    <a:p>
                      <a:r>
                        <a:rPr lang="en-US" sz="1000" dirty="0"/>
                        <a:t>Resultados Salida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sz="1000" dirty="0"/>
                        <a:t>ID del vecino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ID de router del router del vecino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sz="1000" dirty="0"/>
                        <a:t>Pri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spc="-30" baseline="0" dirty="0"/>
                        <a:t>La prioridad OSPFv2 de la interfaz utilizada en el proceso de elección de DR/BDR.</a:t>
                      </a:r>
                      <a:endParaRPr lang="es-ES" sz="1000" spc="-3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r>
                        <a:rPr lang="en-US" sz="1000" dirty="0"/>
                        <a:t>Estado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spc="-30" baseline="0" dirty="0"/>
                        <a:t>Estado de OSPFv2: Full (completo) significa que la base de datos del estado de enlace ha ejecutado el algoritmo y el R1 y el router del vecino tienen LSDB idénticas. Es posible que se muestren las interfaces de acceso múltiple de Ethernet como 2WAY. El guión indica que no se requiere ningún DR/BDR.</a:t>
                      </a:r>
                      <a:endParaRPr lang="es-ES" sz="1000" spc="-3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r>
                        <a:rPr lang="en-US" sz="1000" dirty="0"/>
                        <a:t>Tiempo de inactividad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spc="-30" baseline="0" dirty="0"/>
                        <a:t>Cantidad de tiempo restante para recibir un paquete de saludo del vecino antes de declararlo inactivo. Este valor se restablece cuando se recibe un paquete de saludo.</a:t>
                      </a:r>
                      <a:endParaRPr lang="es-ES" sz="1000" spc="-3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sz="1000" dirty="0"/>
                        <a:t>Dirección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spc="-30" baseline="0" dirty="0"/>
                        <a:t>Dirección de la interfaz del vecino conectada directamente.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4800">
                <a:tc>
                  <a:txBody>
                    <a:bodyPr/>
                    <a:lstStyle/>
                    <a:p>
                      <a:r>
                        <a:rPr lang="en-US" sz="1000" dirty="0"/>
                        <a:t>Interfaz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spc="-30" baseline="0" dirty="0"/>
                        <a:t>La Interfaz en el R1 utilizada para formar una adyacencia con el router del vecino.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7869008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Verificación de OSPF</a:t>
            </a:r>
            <a:br/>
            <a:r>
              <a:rPr lang="es-ES"/>
              <a:t>Verificación de la configuración del protocolo OSPF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8503533" cy="4181383"/>
          </a:xfrm>
        </p:spPr>
        <p:txBody>
          <a:bodyPr/>
          <a:lstStyle/>
          <a:p>
            <a:r>
              <a:rPr lang="es-ES" dirty="0"/>
              <a:t>El comando </a:t>
            </a:r>
            <a:r>
              <a:rPr lang="es-ES" altLang="ja-JP" b="1" dirty="0"/>
              <a:t>show ip protocols</a:t>
            </a:r>
            <a:r>
              <a:rPr lang="es-ES" dirty="0"/>
              <a:t> se utiliza para verificar la ID del proceso de OSPFv2, la ID del router, las redes que anuncia el router, los vecinos que envían actualizaciones de OSPF y la distancia administrativa (110 por defecto).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47" y="1952408"/>
            <a:ext cx="3407447" cy="22838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254" y="1395254"/>
            <a:ext cx="3984436" cy="3314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41940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Verificación de OSPF</a:t>
            </a:r>
            <a:br/>
            <a:r>
              <a:rPr lang="es-ES"/>
              <a:t>Verificación de la información del proceso de OSPF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8556195" cy="4181383"/>
          </a:xfrm>
        </p:spPr>
        <p:txBody>
          <a:bodyPr/>
          <a:lstStyle/>
          <a:p>
            <a:r>
              <a:rPr lang="es-ES" dirty="0"/>
              <a:t>El comando </a:t>
            </a:r>
            <a:r>
              <a:rPr lang="es-ES" altLang="ja-JP" b="1" dirty="0"/>
              <a:t>show ip</a:t>
            </a:r>
            <a:r>
              <a:rPr lang="es-ES" dirty="0"/>
              <a:t> </a:t>
            </a:r>
            <a:r>
              <a:rPr lang="es-ES" altLang="ja-JP" b="1" dirty="0"/>
              <a:t>ospf</a:t>
            </a:r>
            <a:r>
              <a:rPr lang="es-ES" dirty="0"/>
              <a:t> es otra forma de ver la ID del proceso de OSPFv2 y la ID del router.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741" y="1301855"/>
            <a:ext cx="3915543" cy="35801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20" y="1759057"/>
            <a:ext cx="3744622" cy="2338791"/>
          </a:xfrm>
          <a:prstGeom prst="rect">
            <a:avLst/>
          </a:prstGeom>
        </p:spPr>
      </p:pic>
      <p:cxnSp>
        <p:nvCxnSpPr>
          <p:cNvPr id="8" name="Elbow Connector 7"/>
          <p:cNvCxnSpPr/>
          <p:nvPr/>
        </p:nvCxnSpPr>
        <p:spPr>
          <a:xfrm flipV="1">
            <a:off x="1371600" y="1828802"/>
            <a:ext cx="3952068" cy="2975673"/>
          </a:xfrm>
          <a:prstGeom prst="bentConnector3">
            <a:avLst>
              <a:gd name="adj1" fmla="val 84706"/>
            </a:avLst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7600887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Verificación de OSPF</a:t>
            </a:r>
            <a:br/>
            <a:r>
              <a:rPr lang="es-ES"/>
              <a:t>Verificación de la configuración de la interfaz de OSPF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8226583" cy="4181383"/>
          </a:xfrm>
        </p:spPr>
        <p:txBody>
          <a:bodyPr/>
          <a:lstStyle/>
          <a:p>
            <a:r>
              <a:rPr lang="es-ES"/>
              <a:t>Utilice el comando </a:t>
            </a:r>
            <a:r>
              <a:rPr lang="es-ES" altLang="ja-JP" b="1" dirty="0"/>
              <a:t>show ip</a:t>
            </a:r>
            <a:r>
              <a:rPr lang="es-ES"/>
              <a:t> </a:t>
            </a:r>
            <a:r>
              <a:rPr lang="es-ES" altLang="ja-JP" b="1" dirty="0"/>
              <a:t>ospf interface</a:t>
            </a:r>
            <a:r>
              <a:rPr lang="es-ES"/>
              <a:t> para ver los detalles de cada interfaz con OSPFv2 habilitado, en especial, para ver si las instrucciones network se compusieron correctamente.</a:t>
            </a:r>
          </a:p>
          <a:p>
            <a:r>
              <a:rPr lang="es-ES"/>
              <a:t>Use el comando </a:t>
            </a:r>
            <a:r>
              <a:rPr lang="es-ES" altLang="ja-JP" b="1" dirty="0"/>
              <a:t>show ip</a:t>
            </a:r>
            <a:r>
              <a:rPr lang="es-ES"/>
              <a:t> </a:t>
            </a:r>
            <a:r>
              <a:rPr lang="es-ES" altLang="ja-JP" b="1" dirty="0"/>
              <a:t>ospf interface brief</a:t>
            </a:r>
            <a:r>
              <a:rPr lang="es-ES"/>
              <a:t> para ver la información clave sobre las interfaces habilitadas para OSPFv2 en un router en particular.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641" y="2371079"/>
            <a:ext cx="504825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2577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Abrir primero la ruta más corta</a:t>
            </a:r>
            <a:br/>
            <a:r>
              <a:rPr lang="es-ES"/>
              <a:t>OSPF de área única y multiárea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72" y="2023891"/>
            <a:ext cx="3255855" cy="540514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94478" y="2787076"/>
            <a:ext cx="3060000" cy="90000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Todos los routers se alojan en un área.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Se denomina área troncal.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Conocido como Área 0.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Se utiliza en redes más pequeñas con pocos routers.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914" y="712920"/>
            <a:ext cx="5016966" cy="2064019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4095991" y="2776743"/>
            <a:ext cx="4327338" cy="154657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Diseñado mediante un esquema jerárquico.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Todas las áreas se conectan al área 0.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Visto más comúnmente con varias áreas alrededor del área 0 (como una margarita o aster).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Los routers que conectan el área 0 con otra área se conocen como routers de área perimetral (ABR).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Se usa en redes grandes.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Varias áreas reducen la sobrecarga de memoria y procesamiento.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50" dirty="0">
                <a:solidFill>
                  <a:schemeClr val="bg1"/>
                </a:solidFill>
              </a:rPr>
              <a:t>Una falla en un área no afecta las otras áreas.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49113" y="4595247"/>
            <a:ext cx="5530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/>
              <a:t>El cargador original era Hugowolf en Wikipedia en inglés; se transfirió de en.wikipedia a Commons mediante DieBuche con CommonsHelper CC BY-SA 3.0 (https://commons.wikimedia.org/w/index.php?curid=10285606).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5" b="38726"/>
          <a:stretch/>
        </p:blipFill>
        <p:spPr>
          <a:xfrm>
            <a:off x="8310976" y="3029919"/>
            <a:ext cx="489779" cy="410706"/>
          </a:xfrm>
          <a:prstGeom prst="rect">
            <a:avLst/>
          </a:prstGeom>
        </p:spPr>
      </p:pic>
      <p:cxnSp>
        <p:nvCxnSpPr>
          <p:cNvPr id="23" name="Straight Arrow Connector 22"/>
          <p:cNvCxnSpPr>
            <a:stCxn id="9" idx="2"/>
          </p:cNvCxnSpPr>
          <p:nvPr/>
        </p:nvCxnSpPr>
        <p:spPr>
          <a:xfrm>
            <a:off x="8555866" y="3440625"/>
            <a:ext cx="14699" cy="1170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81925" y="1495586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solidFill>
                  <a:schemeClr val="accent4"/>
                </a:solidFill>
              </a:rPr>
              <a:t>OSPF de área única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336583" y="400373"/>
            <a:ext cx="2264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accent4"/>
                </a:solidFill>
              </a:rPr>
              <a:t>OSPF multiárea</a:t>
            </a:r>
          </a:p>
        </p:txBody>
      </p:sp>
    </p:spTree>
    <p:extLst>
      <p:ext uri="{BB962C8B-B14F-4D97-AF65-F5344CB8AC3E}">
        <p14:creationId xmlns:p14="http://schemas.microsoft.com/office/powerpoint/2010/main" val="413246467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ID de routers OSPF</a:t>
            </a:r>
            <a:br/>
            <a:r>
              <a:rPr lang="es-ES"/>
              <a:t>Topología de la red OSPF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395206" y="809071"/>
            <a:ext cx="6131323" cy="430793"/>
          </a:xfrm>
        </p:spPr>
        <p:txBody>
          <a:bodyPr/>
          <a:lstStyle/>
          <a:p>
            <a:r>
              <a:rPr lang="es-ES" dirty="0"/>
              <a:t>Topología que se utiliza para describir la configuración de OSPF.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682" y="1279289"/>
            <a:ext cx="4682174" cy="356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58664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ID del router OSPF</a:t>
            </a:r>
            <a:br/>
            <a:r>
              <a:rPr lang="es-ES"/>
              <a:t>Modo de configuración del router OSPF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278968" y="809071"/>
            <a:ext cx="8224951" cy="430793"/>
          </a:xfrm>
        </p:spPr>
        <p:txBody>
          <a:bodyPr/>
          <a:lstStyle/>
          <a:p>
            <a:r>
              <a:rPr lang="es-ES" dirty="0"/>
              <a:t>La configuración de OSPFv2 usa el modo de configuración de router OSPF.</a:t>
            </a:r>
          </a:p>
          <a:p>
            <a:pPr lvl="1"/>
            <a:r>
              <a:rPr lang="es-ES" dirty="0"/>
              <a:t>En el modo de configuración global, escriba </a:t>
            </a:r>
            <a:r>
              <a:rPr lang="es-ES" altLang="ja-JP" b="1" dirty="0"/>
              <a:t>router ospf</a:t>
            </a:r>
            <a:r>
              <a:rPr lang="es-ES" dirty="0"/>
              <a:t> </a:t>
            </a:r>
            <a:r>
              <a:rPr lang="es-ES" altLang="ja-JP" i="1" dirty="0"/>
              <a:t>process-id</a:t>
            </a:r>
            <a:r>
              <a:rPr lang="es-ES" dirty="0"/>
              <a:t> para ingresar los comandos.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80" y="1652424"/>
            <a:ext cx="7286625" cy="2505075"/>
          </a:xfrm>
          <a:prstGeom prst="rect">
            <a:avLst/>
          </a:prstGeom>
        </p:spPr>
      </p:pic>
      <p:sp>
        <p:nvSpPr>
          <p:cNvPr id="6" name="Rectangle 34"/>
          <p:cNvSpPr txBox="1">
            <a:spLocks noChangeArrowheads="1"/>
          </p:cNvSpPr>
          <p:nvPr/>
        </p:nvSpPr>
        <p:spPr bwMode="auto">
          <a:xfrm>
            <a:off x="2614955" y="4281264"/>
            <a:ext cx="3888000" cy="290736"/>
          </a:xfrm>
          <a:prstGeom prst="rect">
            <a:avLst/>
          </a:prstGeom>
          <a:ln/>
          <a:extLs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61593" tIns="30796" rIns="61593" bIns="30796" numCol="1" anchor="ctr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eaLnBrk="1" hangingPunct="1">
              <a:spcBef>
                <a:spcPct val="30000"/>
              </a:spcBef>
              <a:buNone/>
            </a:pPr>
            <a:r>
              <a:rPr lang="es-ES" sz="1200" kern="0" dirty="0"/>
              <a:t>Observe que se utilizan otros comandos en este modo.</a:t>
            </a:r>
            <a:endParaRPr lang="es-ES" sz="1500" kern="0" dirty="0"/>
          </a:p>
        </p:txBody>
      </p:sp>
    </p:spTree>
    <p:extLst>
      <p:ext uri="{BB962C8B-B14F-4D97-AF65-F5344CB8AC3E}">
        <p14:creationId xmlns:p14="http://schemas.microsoft.com/office/powerpoint/2010/main" val="332620815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ID de router OSPF</a:t>
            </a:r>
            <a:br/>
            <a:r>
              <a:rPr lang="es-ES"/>
              <a:t>ID de router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162733" y="809071"/>
            <a:ext cx="5241606" cy="3757067"/>
          </a:xfrm>
        </p:spPr>
        <p:txBody>
          <a:bodyPr/>
          <a:lstStyle/>
          <a:p>
            <a:r>
              <a:rPr lang="es-ES" dirty="0"/>
              <a:t>Las ID de router se utilizan para identificar un router OSPF.</a:t>
            </a:r>
          </a:p>
          <a:p>
            <a:r>
              <a:rPr lang="es-ES" dirty="0"/>
              <a:t>Las ID de router tienen 32 bits de longitud tanto en OSPFv2 (IPv4) como en OSPFv3 (IPv6).</a:t>
            </a:r>
          </a:p>
          <a:p>
            <a:r>
              <a:rPr lang="es-ES" dirty="0"/>
              <a:t>Se utilizan en la elección del DR (</a:t>
            </a:r>
            <a:r>
              <a:rPr lang="es-ES" dirty="0" err="1"/>
              <a:t>Router</a:t>
            </a:r>
            <a:r>
              <a:rPr lang="es-ES" dirty="0"/>
              <a:t> designado).</a:t>
            </a:r>
          </a:p>
          <a:p>
            <a:r>
              <a:rPr lang="es-ES" dirty="0"/>
              <a:t>Formas en que un router recibe una ID de router:</a:t>
            </a:r>
          </a:p>
          <a:p>
            <a:pPr marL="485775" lvl="1" indent="-342900">
              <a:buFont typeface="+mj-lt"/>
              <a:buAutoNum type="arabicPeriod"/>
            </a:pPr>
            <a:r>
              <a:rPr lang="es-ES" dirty="0"/>
              <a:t>Se configura con el comando del modo de configuración </a:t>
            </a:r>
            <a:br>
              <a:rPr lang="es-ES" dirty="0"/>
            </a:br>
            <a:r>
              <a:rPr lang="es-ES" dirty="0"/>
              <a:t>de router OSPF </a:t>
            </a:r>
            <a:r>
              <a:rPr lang="es-ES" altLang="ja-JP" b="1" dirty="0">
                <a:solidFill>
                  <a:srgbClr val="FF0000"/>
                </a:solidFill>
              </a:rPr>
              <a:t>router-id </a:t>
            </a:r>
            <a:r>
              <a:rPr lang="es-ES" altLang="ja-JP" b="1" i="1" dirty="0">
                <a:solidFill>
                  <a:srgbClr val="FF0000"/>
                </a:solidFill>
              </a:rPr>
              <a:t>rid</a:t>
            </a:r>
            <a:r>
              <a:rPr lang="es-ES" dirty="0"/>
              <a:t>.</a:t>
            </a:r>
          </a:p>
          <a:p>
            <a:pPr marL="485775" lvl="1" indent="-342900">
              <a:buFont typeface="+mj-lt"/>
              <a:buAutoNum type="arabicPeriod"/>
            </a:pPr>
            <a:r>
              <a:rPr lang="es-ES" dirty="0"/>
              <a:t>Si no se configura una ID de router, se utiliza la </a:t>
            </a:r>
            <a:r>
              <a:rPr lang="es-ES" b="1" dirty="0">
                <a:solidFill>
                  <a:srgbClr val="FF0000"/>
                </a:solidFill>
              </a:rPr>
              <a:t>interfaz de </a:t>
            </a:r>
            <a:r>
              <a:rPr lang="es-ES" b="1" dirty="0" err="1">
                <a:solidFill>
                  <a:srgbClr val="FF0000"/>
                </a:solidFill>
              </a:rPr>
              <a:t>Loopback</a:t>
            </a:r>
            <a:r>
              <a:rPr lang="es-ES" b="1" dirty="0">
                <a:solidFill>
                  <a:srgbClr val="FF0000"/>
                </a:solidFill>
              </a:rPr>
              <a:t> configurada más alta</a:t>
            </a:r>
            <a:r>
              <a:rPr lang="es-ES" dirty="0"/>
              <a:t>.</a:t>
            </a:r>
          </a:p>
          <a:p>
            <a:pPr marL="485775" lvl="1" indent="-342900">
              <a:buFont typeface="+mj-lt"/>
              <a:buAutoNum type="arabicPeriod"/>
            </a:pPr>
            <a:r>
              <a:rPr lang="es-ES" spc="-30" dirty="0"/>
              <a:t>Si no hay interfaces de </a:t>
            </a:r>
            <a:r>
              <a:rPr lang="es-ES" spc="-30" dirty="0" err="1"/>
              <a:t>Loopback</a:t>
            </a:r>
            <a:r>
              <a:rPr lang="es-ES" spc="-30" dirty="0"/>
              <a:t> configuradas, se utiliza la </a:t>
            </a:r>
            <a:r>
              <a:rPr lang="es-ES" b="1" spc="-30" dirty="0">
                <a:solidFill>
                  <a:srgbClr val="FF0000"/>
                </a:solidFill>
              </a:rPr>
              <a:t>dirección IPv4 activa más alta</a:t>
            </a:r>
            <a:r>
              <a:rPr lang="es-ES" spc="-30" dirty="0"/>
              <a:t>.</a:t>
            </a:r>
          </a:p>
        </p:txBody>
      </p:sp>
      <p:sp>
        <p:nvSpPr>
          <p:cNvPr id="6" name="Rectangle 34"/>
          <p:cNvSpPr txBox="1">
            <a:spLocks noChangeArrowheads="1"/>
          </p:cNvSpPr>
          <p:nvPr/>
        </p:nvSpPr>
        <p:spPr bwMode="auto">
          <a:xfrm>
            <a:off x="5621625" y="3359115"/>
            <a:ext cx="3165914" cy="639448"/>
          </a:xfrm>
          <a:prstGeom prst="rect">
            <a:avLst/>
          </a:prstGeom>
          <a:ln/>
          <a:extLs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61593" tIns="30796" rIns="61593" bIns="30796" numCol="1" anchor="ctr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 eaLnBrk="1" hangingPunct="1">
              <a:spcBef>
                <a:spcPct val="30000"/>
              </a:spcBef>
              <a:buNone/>
            </a:pPr>
            <a:r>
              <a:rPr lang="es-ES" sz="1200" b="1" kern="0" dirty="0">
                <a:solidFill>
                  <a:schemeClr val="accent1"/>
                </a:solidFill>
              </a:rPr>
              <a:t>Si se utiliza una dirección de </a:t>
            </a:r>
            <a:r>
              <a:rPr lang="es-ES" sz="1200" b="1" kern="0" dirty="0" err="1">
                <a:solidFill>
                  <a:schemeClr val="accent1"/>
                </a:solidFill>
              </a:rPr>
              <a:t>loopback</a:t>
            </a:r>
            <a:r>
              <a:rPr lang="es-ES" sz="1200" b="1" kern="0" dirty="0">
                <a:solidFill>
                  <a:schemeClr val="accent1"/>
                </a:solidFill>
              </a:rPr>
              <a:t>, ¡no enrute esta red con la instrucción network!</a:t>
            </a:r>
            <a:endParaRPr lang="es-ES" sz="1500" b="1" kern="0" dirty="0">
              <a:solidFill>
                <a:schemeClr val="accent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128" y="581186"/>
            <a:ext cx="3443845" cy="2609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57242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ID de router OSPF</a:t>
            </a:r>
            <a:br/>
            <a:r>
              <a:rPr lang="es-ES"/>
              <a:t>Configuración de una ID de router OSPF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604433" y="809071"/>
            <a:ext cx="7849891" cy="4181383"/>
          </a:xfrm>
        </p:spPr>
        <p:txBody>
          <a:bodyPr/>
          <a:lstStyle/>
          <a:p>
            <a:r>
              <a:rPr lang="es-ES"/>
              <a:t>Use el comando </a:t>
            </a:r>
            <a:r>
              <a:rPr lang="es-ES" altLang="ja-JP" b="1" dirty="0"/>
              <a:t>router-id </a:t>
            </a:r>
            <a:r>
              <a:rPr lang="es-ES" altLang="ja-JP" i="1" dirty="0"/>
              <a:t>x.x.x.x</a:t>
            </a:r>
            <a:r>
              <a:rPr lang="es-ES"/>
              <a:t> para configurar una ID del router.</a:t>
            </a:r>
          </a:p>
          <a:p>
            <a:r>
              <a:rPr lang="es-ES"/>
              <a:t>Utilice el comando </a:t>
            </a:r>
            <a:r>
              <a:rPr lang="es-ES" altLang="ja-JP" b="1" dirty="0"/>
              <a:t>show ip protocols</a:t>
            </a:r>
            <a:r>
              <a:rPr lang="es-ES"/>
              <a:t> para verificar la ID del router.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748" y="1587497"/>
            <a:ext cx="5116055" cy="3047707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>
            <a:off x="1069383" y="1696920"/>
            <a:ext cx="1266614" cy="356605"/>
          </a:xfrm>
          <a:prstGeom prst="striped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8" name="Striped Right Arrow 7"/>
          <p:cNvSpPr/>
          <p:nvPr/>
        </p:nvSpPr>
        <p:spPr>
          <a:xfrm flipH="1">
            <a:off x="3910739" y="2469252"/>
            <a:ext cx="1266614" cy="356605"/>
          </a:xfrm>
          <a:prstGeom prst="striped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75820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ID de router OSPF</a:t>
            </a:r>
            <a:br/>
            <a:r>
              <a:rPr lang="es-ES"/>
              <a:t>Modificación de una ID de router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5952721" cy="4181383"/>
          </a:xfrm>
        </p:spPr>
        <p:txBody>
          <a:bodyPr/>
          <a:lstStyle/>
          <a:p>
            <a:r>
              <a:rPr lang="es-ES" dirty="0"/>
              <a:t>Utilice el comando </a:t>
            </a:r>
            <a:r>
              <a:rPr lang="es-ES" altLang="ja-JP" b="1" dirty="0"/>
              <a:t>clear ip</a:t>
            </a:r>
            <a:r>
              <a:rPr lang="es-ES" dirty="0"/>
              <a:t> </a:t>
            </a:r>
            <a:r>
              <a:rPr lang="es-ES" altLang="ja-JP" b="1" dirty="0"/>
              <a:t>ospf process</a:t>
            </a:r>
            <a:r>
              <a:rPr lang="es-ES" dirty="0"/>
              <a:t> después de cambiar la ID del router para que el cambio entre en vigor.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73" y="1437807"/>
            <a:ext cx="4834987" cy="1334387"/>
          </a:xfrm>
          <a:prstGeom prst="rect">
            <a:avLst/>
          </a:prstGeom>
        </p:spPr>
      </p:pic>
      <p:sp>
        <p:nvSpPr>
          <p:cNvPr id="7" name="Striped Right Arrow 6"/>
          <p:cNvSpPr/>
          <p:nvPr/>
        </p:nvSpPr>
        <p:spPr>
          <a:xfrm flipH="1">
            <a:off x="2168529" y="2489389"/>
            <a:ext cx="1266614" cy="356605"/>
          </a:xfrm>
          <a:prstGeom prst="striped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solidFill>
                  <a:srgbClr val="000000"/>
                </a:solidFill>
              </a:rPr>
              <a:t>RID original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83" y="2829019"/>
            <a:ext cx="5323909" cy="533121"/>
          </a:xfrm>
          <a:prstGeom prst="rect">
            <a:avLst/>
          </a:prstGeom>
        </p:spPr>
      </p:pic>
      <p:sp>
        <p:nvSpPr>
          <p:cNvPr id="8" name="Striped Right Arrow 7"/>
          <p:cNvSpPr/>
          <p:nvPr/>
        </p:nvSpPr>
        <p:spPr>
          <a:xfrm flipH="1">
            <a:off x="2648043" y="2904573"/>
            <a:ext cx="1350936" cy="356605"/>
          </a:xfrm>
          <a:prstGeom prst="striped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s-ES" sz="1200" b="1" dirty="0">
                <a:solidFill>
                  <a:srgbClr val="000000"/>
                </a:solidFill>
              </a:rPr>
              <a:t>RID modificada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536" y="2484255"/>
            <a:ext cx="3378052" cy="2158200"/>
          </a:xfrm>
          <a:prstGeom prst="rect">
            <a:avLst/>
          </a:prstGeom>
        </p:spPr>
      </p:pic>
      <p:sp>
        <p:nvSpPr>
          <p:cNvPr id="10" name="Striped Right Arrow 9"/>
          <p:cNvSpPr/>
          <p:nvPr/>
        </p:nvSpPr>
        <p:spPr>
          <a:xfrm>
            <a:off x="3390563" y="4319332"/>
            <a:ext cx="2257844" cy="495430"/>
          </a:xfrm>
          <a:prstGeom prst="stripedRightArrow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b="1" dirty="0">
                <a:solidFill>
                  <a:srgbClr val="000000"/>
                </a:solidFill>
              </a:rPr>
              <a:t>Cambio de RID aplicado</a:t>
            </a:r>
          </a:p>
        </p:txBody>
      </p:sp>
      <p:sp>
        <p:nvSpPr>
          <p:cNvPr id="11" name="Cloud Callout 10"/>
          <p:cNvSpPr/>
          <p:nvPr/>
        </p:nvSpPr>
        <p:spPr>
          <a:xfrm>
            <a:off x="6400800" y="292459"/>
            <a:ext cx="2743200" cy="1596325"/>
          </a:xfrm>
          <a:prstGeom prst="cloudCallout">
            <a:avLst>
              <a:gd name="adj1" fmla="val -40362"/>
              <a:gd name="adj2" fmla="val 87254"/>
            </a:avLst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bg1"/>
                </a:solidFill>
              </a:rPr>
              <a:t>No olvide este comando para que el cambio de ID del router entre en vigor.</a:t>
            </a:r>
          </a:p>
        </p:txBody>
      </p:sp>
    </p:spTree>
    <p:extLst>
      <p:ext uri="{BB962C8B-B14F-4D97-AF65-F5344CB8AC3E}">
        <p14:creationId xmlns:p14="http://schemas.microsoft.com/office/powerpoint/2010/main" val="400788153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ID del router OSPF</a:t>
            </a:r>
            <a:br>
              <a:rPr dirty="0"/>
            </a:br>
            <a:r>
              <a:rPr lang="es-ES" dirty="0"/>
              <a:t>Uso de una interfaz de </a:t>
            </a:r>
            <a:r>
              <a:rPr lang="es-ES" dirty="0" err="1"/>
              <a:t>Loopback</a:t>
            </a:r>
            <a:r>
              <a:rPr lang="es-ES" dirty="0"/>
              <a:t> como ID del </a:t>
            </a:r>
            <a:r>
              <a:rPr lang="es-ES" dirty="0" err="1"/>
              <a:t>router</a:t>
            </a:r>
            <a:endParaRPr lang="es-ES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idx="1"/>
          </p:nvPr>
        </p:nvSpPr>
        <p:spPr>
          <a:xfrm>
            <a:off x="480447" y="809071"/>
            <a:ext cx="5952721" cy="4181383"/>
          </a:xfrm>
        </p:spPr>
        <p:txBody>
          <a:bodyPr/>
          <a:lstStyle/>
          <a:p>
            <a:r>
              <a:rPr lang="es-ES" dirty="0"/>
              <a:t>La versión de IOS más antigua no tiene el comando </a:t>
            </a:r>
            <a:r>
              <a:rPr lang="es-ES" altLang="ja-JP" b="1" dirty="0"/>
              <a:t>router-id</a:t>
            </a:r>
            <a:r>
              <a:rPr lang="es-ES" dirty="0"/>
              <a:t> de configuración de OSPF. </a:t>
            </a:r>
          </a:p>
          <a:p>
            <a:r>
              <a:rPr lang="es-ES" dirty="0"/>
              <a:t>Las interfaces de </a:t>
            </a:r>
            <a:r>
              <a:rPr lang="es-ES" dirty="0" err="1"/>
              <a:t>Loopback</a:t>
            </a:r>
            <a:r>
              <a:rPr lang="es-ES" dirty="0"/>
              <a:t> se utilizan para proporcionar una ID del </a:t>
            </a:r>
            <a:r>
              <a:rPr lang="es-ES" dirty="0" err="1"/>
              <a:t>router</a:t>
            </a:r>
            <a:r>
              <a:rPr lang="es-ES" dirty="0"/>
              <a:t> estable.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459" y="3043895"/>
            <a:ext cx="4943475" cy="1057275"/>
          </a:xfrm>
          <a:prstGeom prst="rect">
            <a:avLst/>
          </a:prstGeom>
        </p:spPr>
      </p:pic>
      <p:sp>
        <p:nvSpPr>
          <p:cNvPr id="12" name="Cloud Callout 11"/>
          <p:cNvSpPr/>
          <p:nvPr/>
        </p:nvSpPr>
        <p:spPr>
          <a:xfrm>
            <a:off x="6400800" y="726799"/>
            <a:ext cx="2743200" cy="1596325"/>
          </a:xfrm>
          <a:prstGeom prst="cloudCallout">
            <a:avLst>
              <a:gd name="adj1" fmla="val -65786"/>
              <a:gd name="adj2" fmla="val 88710"/>
            </a:avLst>
          </a:prstGeom>
          <a:solidFill>
            <a:srgbClr val="7030A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 dirty="0">
                <a:solidFill>
                  <a:schemeClr val="bg1"/>
                </a:solidFill>
              </a:rPr>
              <a:t>¡NO anuncie esta red! Es un error común en las configuraciones de OSPF.</a:t>
            </a:r>
          </a:p>
        </p:txBody>
      </p:sp>
    </p:spTree>
    <p:extLst>
      <p:ext uri="{BB962C8B-B14F-4D97-AF65-F5344CB8AC3E}">
        <p14:creationId xmlns:p14="http://schemas.microsoft.com/office/powerpoint/2010/main" val="356392400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12036</TotalTime>
  <Words>2771</Words>
  <Application>Microsoft Office PowerPoint</Application>
  <PresentationFormat>Presentación en pantalla (16:9)</PresentationFormat>
  <Paragraphs>306</Paragraphs>
  <Slides>26</Slides>
  <Notes>26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2" baseType="lpstr">
      <vt:lpstr>Arial</vt:lpstr>
      <vt:lpstr>Calibri</vt:lpstr>
      <vt:lpstr>CiscoSans ExtraLight</vt:lpstr>
      <vt:lpstr>Symbol</vt:lpstr>
      <vt:lpstr>Wingdings</vt:lpstr>
      <vt:lpstr>Default Theme</vt:lpstr>
      <vt:lpstr>Configuración de OSPF</vt:lpstr>
      <vt:lpstr>Abrir primero la ruta más corta Características de OSPF</vt:lpstr>
      <vt:lpstr>Abrir primero la ruta más corta OSPF de área única y multiárea</vt:lpstr>
      <vt:lpstr>ID de routers OSPF Topología de la red OSPF</vt:lpstr>
      <vt:lpstr>ID del router OSPF Modo de configuración del router OSPF</vt:lpstr>
      <vt:lpstr>ID de router OSPF ID de router</vt:lpstr>
      <vt:lpstr>ID de router OSPF Configuración de una ID de router OSPF</vt:lpstr>
      <vt:lpstr>ID de router OSPF Modificación de una ID de router</vt:lpstr>
      <vt:lpstr>ID del router OSPF Uso de una interfaz de Loopback como ID del router</vt:lpstr>
      <vt:lpstr>Configuración de OSPFv2 de área única Habilitación de OSPF en las interfaces</vt:lpstr>
      <vt:lpstr>Configuración de OSPFv2 de área única Máscara de comodín</vt:lpstr>
      <vt:lpstr>Configuración de OSPFv2 de área única Comando network</vt:lpstr>
      <vt:lpstr>Configuración de OSPFv2 de área única Interfaz pasiva</vt:lpstr>
      <vt:lpstr>Configuración de OSPFv2 de área única Interfaz pasiva</vt:lpstr>
      <vt:lpstr>Configuración de OSPFv2 de área única Configuración de interfaces pasivas</vt:lpstr>
      <vt:lpstr>Costo de OSPF Costos acumulados de OSPF</vt:lpstr>
      <vt:lpstr>Costo de OSPF Ajuste del ancho de banda de referencia</vt:lpstr>
      <vt:lpstr>Costo de OSPF Ajuste del ancho de banda de referencia (cont.)</vt:lpstr>
      <vt:lpstr>Costo de OSPF Ajuste del ancho de banda de referencia (cont.)</vt:lpstr>
      <vt:lpstr>Costo de OSPF Ancho de banda de interfaz predeterminado </vt:lpstr>
      <vt:lpstr>Costo de OSPF Ajuste del ancho de banda de la interfaz </vt:lpstr>
      <vt:lpstr>Costo de OSPF Configuración manual del costo de OSPF</vt:lpstr>
      <vt:lpstr>Verificación de OSPF Verificación de vecinos OSPF</vt:lpstr>
      <vt:lpstr>Verificación de OSPF Verificación de la configuración del protocolo OSPF</vt:lpstr>
      <vt:lpstr>Verificación de OSPF Verificación de la información del proceso de OSPF</vt:lpstr>
      <vt:lpstr>Verificación de OSPF Verificación de la configuración de la interfaz de OSPF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Lizethe Pérez Fuertes</cp:lastModifiedBy>
  <cp:revision>599</cp:revision>
  <dcterms:created xsi:type="dcterms:W3CDTF">2016-08-22T22:27:36Z</dcterms:created>
  <dcterms:modified xsi:type="dcterms:W3CDTF">2023-03-16T05:50:43Z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</Properties>
</file>